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9" r:id="rId2"/>
    <p:sldId id="344" r:id="rId3"/>
    <p:sldId id="390" r:id="rId4"/>
    <p:sldId id="391" r:id="rId5"/>
    <p:sldId id="345" r:id="rId6"/>
    <p:sldId id="368" r:id="rId7"/>
    <p:sldId id="366" r:id="rId8"/>
    <p:sldId id="392" r:id="rId9"/>
    <p:sldId id="394" r:id="rId10"/>
    <p:sldId id="397" r:id="rId11"/>
    <p:sldId id="314" r:id="rId12"/>
    <p:sldId id="315" r:id="rId13"/>
    <p:sldId id="316" r:id="rId14"/>
    <p:sldId id="398" r:id="rId15"/>
    <p:sldId id="400" r:id="rId16"/>
    <p:sldId id="399" r:id="rId17"/>
    <p:sldId id="395" r:id="rId18"/>
    <p:sldId id="401" r:id="rId19"/>
    <p:sldId id="402" r:id="rId20"/>
    <p:sldId id="396" r:id="rId21"/>
  </p:sldIdLst>
  <p:sldSz cx="9144000" cy="5143500" type="screen16x9"/>
  <p:notesSz cx="6810375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411B"/>
    <a:srgbClr val="E51956"/>
    <a:srgbClr val="0078BF"/>
    <a:srgbClr val="01A7E3"/>
    <a:srgbClr val="972982"/>
    <a:srgbClr val="BCED09"/>
    <a:srgbClr val="FF6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78" autoAdjust="0"/>
    <p:restoredTop sz="89139" autoAdjust="0"/>
  </p:normalViewPr>
  <p:slideViewPr>
    <p:cSldViewPr>
      <p:cViewPr varScale="1">
        <p:scale>
          <a:sx n="139" d="100"/>
          <a:sy n="139" d="100"/>
        </p:scale>
        <p:origin x="-834" y="-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905" cy="497683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6880" y="0"/>
            <a:ext cx="2951905" cy="497683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7BA03D9F-D5CA-47C3-8688-A82E42BF3B6F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3241"/>
            <a:ext cx="2951905" cy="497682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6880" y="9443241"/>
            <a:ext cx="2951905" cy="497682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28F3E194-E85B-412A-91F8-85E8261B00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8476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1162" cy="498853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7637" y="0"/>
            <a:ext cx="2951162" cy="498853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372C7600-73F0-4C3E-8F4E-2F5349F62322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582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8" y="4784834"/>
            <a:ext cx="5448300" cy="3914865"/>
          </a:xfrm>
          <a:prstGeom prst="rect">
            <a:avLst/>
          </a:prstGeom>
        </p:spPr>
        <p:txBody>
          <a:bodyPr vert="horz" lIns="91595" tIns="45798" rIns="91595" bIns="4579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43663"/>
            <a:ext cx="2951162" cy="498852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7637" y="9443663"/>
            <a:ext cx="2951162" cy="498852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E229E6EE-2541-4205-A416-45CEEB3EDC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4890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9E6EE-2541-4205-A416-45CEEB3EDC58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19650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9E6EE-2541-4205-A416-45CEEB3EDC58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82410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9E6EE-2541-4205-A416-45CEEB3EDC58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82410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9E6EE-2541-4205-A416-45CEEB3EDC58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82410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9E6EE-2541-4205-A416-45CEEB3EDC58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824104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9E6EE-2541-4205-A416-45CEEB3EDC58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824104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9E6EE-2541-4205-A416-45CEEB3EDC58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82410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9E6EE-2541-4205-A416-45CEEB3EDC58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703894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9E6EE-2541-4205-A416-45CEEB3EDC58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703894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9E6EE-2541-4205-A416-45CEEB3EDC58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703894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9E6EE-2541-4205-A416-45CEEB3EDC58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89105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9E6EE-2541-4205-A416-45CEEB3EDC58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51107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9E6EE-2541-4205-A416-45CEEB3EDC58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00697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9E6EE-2541-4205-A416-45CEEB3EDC58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69306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9E6EE-2541-4205-A416-45CEEB3EDC58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08716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9E6EE-2541-4205-A416-45CEEB3EDC58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26166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9E6EE-2541-4205-A416-45CEEB3EDC58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83457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9E6EE-2541-4205-A416-45CEEB3EDC58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36644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9E6EE-2541-4205-A416-45CEEB3EDC58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36644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дзаголовок 2">
            <a:extLst>
              <a:ext uri="{FF2B5EF4-FFF2-40B4-BE49-F238E27FC236}">
                <a16:creationId xmlns="" xmlns:a16="http://schemas.microsoft.com/office/drawing/2014/main" id="{EFDD5391-FD71-F3F2-7D0A-EEAF88B80550}"/>
              </a:ext>
            </a:extLst>
          </p:cNvPr>
          <p:cNvSpPr txBox="1">
            <a:spLocks/>
          </p:cNvSpPr>
          <p:nvPr userDrawn="1"/>
        </p:nvSpPr>
        <p:spPr>
          <a:xfrm>
            <a:off x="467544" y="411510"/>
            <a:ext cx="1866762" cy="10801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Сибирский государственный индустриальный</a:t>
            </a:r>
            <a:r>
              <a:rPr lang="en-US" dirty="0"/>
              <a:t> </a:t>
            </a:r>
            <a:r>
              <a:rPr lang="ru-RU" dirty="0"/>
              <a:t>университет</a:t>
            </a:r>
          </a:p>
          <a:p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46D6F5A6-F84C-0431-C2FF-0694348A847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67544" y="2930748"/>
            <a:ext cx="6120581" cy="1152525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3600" b="0">
                <a:solidFill>
                  <a:schemeClr val="bg1"/>
                </a:solidFill>
                <a:latin typeface="+mj-lt"/>
              </a:defRPr>
            </a:lvl1pPr>
            <a:lvl2pPr marL="457200" indent="0">
              <a:buFontTx/>
              <a:buNone/>
              <a:defRPr sz="3600"/>
            </a:lvl2pPr>
            <a:lvl3pPr marL="914400" indent="0">
              <a:buFontTx/>
              <a:buNone/>
              <a:defRPr sz="3600"/>
            </a:lvl3pPr>
            <a:lvl4pPr marL="1371600" indent="0">
              <a:buFontTx/>
              <a:buNone/>
              <a:defRPr sz="3600"/>
            </a:lvl4pPr>
            <a:lvl5pPr marL="1828800" indent="0">
              <a:buFontTx/>
              <a:buNone/>
              <a:defRPr sz="3600"/>
            </a:lvl5pPr>
          </a:lstStyle>
          <a:p>
            <a:pPr lvl="0"/>
            <a:r>
              <a:rPr lang="ru-RU" dirty="0"/>
              <a:t>Тема </a:t>
            </a:r>
            <a:br>
              <a:rPr lang="ru-RU" dirty="0"/>
            </a:br>
            <a:r>
              <a:rPr lang="ru-RU" dirty="0"/>
              <a:t>презентации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A7C02E36-CC23-C8F6-91E1-15ED78AABA5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4372198"/>
            <a:ext cx="6120581" cy="431800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/>
              <a:t>Имя Фамилия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онов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ина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CFE31C1-CE49-977E-17BC-0EF5E2A3B5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1419622"/>
            <a:ext cx="3960440" cy="1944216"/>
          </a:xfrm>
        </p:spPr>
        <p:txBody>
          <a:bodyPr anchor="t">
            <a:noAutofit/>
          </a:bodyPr>
          <a:lstStyle>
            <a:lvl1pPr algn="l">
              <a:defRPr sz="2400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7" name="Текст 6">
            <a:extLst>
              <a:ext uri="{FF2B5EF4-FFF2-40B4-BE49-F238E27FC236}">
                <a16:creationId xmlns="" xmlns:a16="http://schemas.microsoft.com/office/drawing/2014/main" id="{5E19C975-DBFC-E2AC-F384-3A0DBA06587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75656" y="3958793"/>
            <a:ext cx="3096344" cy="296453"/>
          </a:xfrm>
        </p:spPr>
        <p:txBody>
          <a:bodyPr anchor="b">
            <a:noAutofit/>
          </a:bodyPr>
          <a:lstStyle>
            <a:lvl1pPr marL="0" indent="0" algn="l">
              <a:lnSpc>
                <a:spcPct val="130000"/>
              </a:lnSpc>
              <a:buFontTx/>
              <a:buNone/>
              <a:defRPr sz="1200" b="0">
                <a:solidFill>
                  <a:schemeClr val="tx1"/>
                </a:solidFill>
                <a:latin typeface="Montserrat SemiBold" panose="00000700000000000000" pitchFamily="2" charset="-52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4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/>
            <a:r>
              <a:rPr lang="ru-RU" dirty="0"/>
              <a:t>Имя Фамилия</a:t>
            </a:r>
          </a:p>
        </p:txBody>
      </p:sp>
      <p:sp>
        <p:nvSpPr>
          <p:cNvPr id="15" name="Текст 14">
            <a:extLst>
              <a:ext uri="{FF2B5EF4-FFF2-40B4-BE49-F238E27FC236}">
                <a16:creationId xmlns="" xmlns:a16="http://schemas.microsoft.com/office/drawing/2014/main" id="{C474FF64-E0E3-5372-B1B9-40ED0E5DA90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75656" y="4255246"/>
            <a:ext cx="3096344" cy="394027"/>
          </a:xfrm>
        </p:spPr>
        <p:txBody>
          <a:bodyPr anchor="t">
            <a:noAutofit/>
          </a:bodyPr>
          <a:lstStyle>
            <a:lvl1pPr marL="0" indent="0">
              <a:buFontTx/>
              <a:buNone/>
              <a:defRPr sz="9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Должность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+7 900 900 90 90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pic>
        <p:nvPicPr>
          <p:cNvPr id="28" name="Рисунок 27">
            <a:extLst>
              <a:ext uri="{FF2B5EF4-FFF2-40B4-BE49-F238E27FC236}">
                <a16:creationId xmlns="" xmlns:a16="http://schemas.microsoft.com/office/drawing/2014/main" id="{FB5509F6-7604-1408-A024-11621303FF6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2054" y="4281561"/>
            <a:ext cx="1210386" cy="367712"/>
          </a:xfrm>
          <a:prstGeom prst="rect">
            <a:avLst/>
          </a:prstGeom>
        </p:spPr>
      </p:pic>
      <p:sp>
        <p:nvSpPr>
          <p:cNvPr id="40" name="Рисунок 39">
            <a:extLst>
              <a:ext uri="{FF2B5EF4-FFF2-40B4-BE49-F238E27FC236}">
                <a16:creationId xmlns="" xmlns:a16="http://schemas.microsoft.com/office/drawing/2014/main" id="{CA4AFA66-8340-386E-D74F-4F4C18B49DA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1560" y="3958793"/>
            <a:ext cx="660400" cy="69150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800"/>
            </a:lvl1pPr>
          </a:lstStyle>
          <a:p>
            <a:r>
              <a:rPr lang="ru-RU"/>
              <a:t>Вставка рисунка</a:t>
            </a:r>
          </a:p>
        </p:txBody>
      </p:sp>
    </p:spTree>
    <p:extLst>
      <p:ext uri="{BB962C8B-B14F-4D97-AF65-F5344CB8AC3E}">
        <p14:creationId xmlns:p14="http://schemas.microsoft.com/office/powerpoint/2010/main" val="1473309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6400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676CD-639F-43FC-9778-CDDE9E58141A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E12AA-3AD9-4120-B5E9-36BDA991F34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7" r:id="rId2"/>
    <p:sldLayoutId id="2147483658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571750"/>
            <a:ext cx="633670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Заседание Совета кураторов и классных руководителей академических групп</a:t>
            </a:r>
          </a:p>
          <a:p>
            <a:pPr algn="ctr"/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декабря 2024 г.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4581713"/>
            <a:ext cx="547260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schemeClr val="bg1"/>
                </a:solidFill>
              </a:rPr>
              <a:t>Проректор по </a:t>
            </a:r>
            <a:r>
              <a:rPr lang="ru-RU" sz="1600" dirty="0" err="1">
                <a:solidFill>
                  <a:schemeClr val="bg1"/>
                </a:solidFill>
              </a:rPr>
              <a:t>МПиВД</a:t>
            </a:r>
            <a:r>
              <a:rPr lang="ru-RU" sz="1600" dirty="0">
                <a:solidFill>
                  <a:schemeClr val="bg1"/>
                </a:solidFill>
              </a:rPr>
              <a:t> Гордеева Л.В.</a:t>
            </a: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748464" y="4893258"/>
            <a:ext cx="395536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154747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807" y="123478"/>
            <a:ext cx="82089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itchFamily="34" charset="0"/>
                <a:cs typeface="Calibri" pitchFamily="34" charset="0"/>
              </a:rPr>
              <a:t>4. </a:t>
            </a:r>
            <a:r>
              <a:rPr lang="ru-RU" altLang="ru-RU" sz="2400" dirty="0">
                <a:latin typeface="+mj-lt"/>
                <a:ea typeface="Calibri" pitchFamily="34" charset="0"/>
                <a:cs typeface="Calibri" pitchFamily="34" charset="0"/>
              </a:rPr>
              <a:t>Подготовка к ректорскому приему обучающихся и работников университета</a:t>
            </a: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114807" y="915566"/>
            <a:ext cx="8784976" cy="1061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itchFamily="34" charset="0"/>
                <a:cs typeface="Calibri" pitchFamily="34" charset="0"/>
              </a:rPr>
              <a:t>Квоты на награждение кураторов и классных руководителей академических групп </a:t>
            </a:r>
            <a:r>
              <a:rPr lang="ru-RU" altLang="ru-RU" sz="2100" b="1" i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itchFamily="34" charset="0"/>
                <a:cs typeface="Calibri" pitchFamily="34" charset="0"/>
              </a:rPr>
              <a:t>1 курса</a:t>
            </a:r>
          </a:p>
          <a:p>
            <a:pPr marL="0" indent="0"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 sz="2100" b="1" u="sng" dirty="0">
              <a:solidFill>
                <a:srgbClr val="C00000"/>
              </a:solidFill>
              <a:latin typeface="+mn-lt"/>
              <a:ea typeface="Calibri" pitchFamily="34" charset="0"/>
              <a:cs typeface="Calibri" pitchFamily="34" charset="0"/>
            </a:endParaRP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748464" y="4893258"/>
            <a:ext cx="395536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E049095-575C-391B-A9F4-558969C2DA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4030642"/>
              </p:ext>
            </p:extLst>
          </p:nvPr>
        </p:nvGraphicFramePr>
        <p:xfrm>
          <a:off x="798883" y="1779662"/>
          <a:ext cx="7949581" cy="22368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6386">
                  <a:extLst>
                    <a:ext uri="{9D8B030D-6E8A-4147-A177-3AD203B41FA5}">
                      <a16:colId xmlns="" xmlns:a16="http://schemas.microsoft.com/office/drawing/2014/main" val="826316400"/>
                    </a:ext>
                  </a:extLst>
                </a:gridCol>
                <a:gridCol w="2128739">
                  <a:extLst>
                    <a:ext uri="{9D8B030D-6E8A-4147-A177-3AD203B41FA5}">
                      <a16:colId xmlns="" xmlns:a16="http://schemas.microsoft.com/office/drawing/2014/main" val="2418471946"/>
                    </a:ext>
                  </a:extLst>
                </a:gridCol>
                <a:gridCol w="1944216"/>
                <a:gridCol w="2160240"/>
              </a:tblGrid>
              <a:tr h="712824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002060"/>
                          </a:solidFill>
                          <a:latin typeface="+mn-lt"/>
                        </a:rPr>
                        <a:t>Название института / УК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+mn-lt"/>
                        </a:rPr>
                        <a:t>Квота на награждение кураторов и </a:t>
                      </a:r>
                      <a:r>
                        <a:rPr lang="ru-RU" sz="1200" dirty="0" err="1" smtClean="0">
                          <a:solidFill>
                            <a:srgbClr val="002060"/>
                          </a:solidFill>
                          <a:latin typeface="+mn-lt"/>
                        </a:rPr>
                        <a:t>кл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+mn-lt"/>
                        </a:rPr>
                        <a:t>. руководителей</a:t>
                      </a:r>
                      <a:endParaRPr lang="ru-RU" sz="120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002060"/>
                          </a:solidFill>
                          <a:latin typeface="+mn-lt"/>
                        </a:rPr>
                        <a:t>Название института </a:t>
                      </a:r>
                      <a:endParaRPr lang="ru-RU" sz="1200" dirty="0" smtClean="0">
                        <a:solidFill>
                          <a:srgbClr val="002060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+mn-lt"/>
                        </a:rPr>
                        <a:t>/ 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latin typeface="+mn-lt"/>
                        </a:rPr>
                        <a:t>УК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+mn-lt"/>
                        </a:rPr>
                        <a:t>Квота на награждение кураторов и </a:t>
                      </a:r>
                      <a:r>
                        <a:rPr lang="ru-RU" sz="1200" dirty="0" err="1" smtClean="0">
                          <a:solidFill>
                            <a:srgbClr val="002060"/>
                          </a:solidFill>
                          <a:latin typeface="+mn-lt"/>
                        </a:rPr>
                        <a:t>кл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+mn-lt"/>
                        </a:rPr>
                        <a:t>. руководителей</a:t>
                      </a:r>
                      <a:endParaRPr lang="ru-RU" sz="120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856965907"/>
                  </a:ext>
                </a:extLst>
              </a:tr>
              <a:tr h="267309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+mn-lt"/>
                        </a:rPr>
                        <a:t>УК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8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ИТУР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1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39420986"/>
                  </a:ext>
                </a:extLst>
              </a:tr>
              <a:tr h="267309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АСИ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3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ИФКЗиС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1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67309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ИПО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3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ИПиТ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1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67309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ИГДиГ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1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ИМиМ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1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67309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ИИТиАС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1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48325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807" y="123478"/>
            <a:ext cx="820891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itchFamily="34" charset="0"/>
                <a:cs typeface="Calibri" pitchFamily="34" charset="0"/>
              </a:rPr>
              <a:t>5. </a:t>
            </a:r>
            <a:r>
              <a:rPr lang="ru-RU" sz="2000" dirty="0">
                <a:latin typeface="+mj-lt"/>
                <a:ea typeface="Times New Roman" panose="02020603050405020304" pitchFamily="18" charset="0"/>
                <a:cs typeface="Symbol" panose="05050102010706020507" pitchFamily="18" charset="2"/>
              </a:rPr>
              <a:t>Организация </a:t>
            </a:r>
            <a:r>
              <a:rPr lang="ru-RU" sz="2000" b="1" i="1" dirty="0">
                <a:latin typeface="+mj-lt"/>
                <a:ea typeface="Times New Roman" panose="02020603050405020304" pitchFamily="18" charset="0"/>
                <a:cs typeface="Symbol" panose="05050102010706020507" pitchFamily="18" charset="2"/>
              </a:rPr>
              <a:t>экспертной оценки документов</a:t>
            </a:r>
            <a:r>
              <a:rPr lang="ru-RU" sz="2000" dirty="0">
                <a:latin typeface="+mj-lt"/>
                <a:ea typeface="Times New Roman" panose="02020603050405020304" pitchFamily="18" charset="0"/>
                <a:cs typeface="Symbol" panose="05050102010706020507" pitchFamily="18" charset="2"/>
              </a:rPr>
              <a:t>, поданных студентами для участия </a:t>
            </a:r>
            <a:r>
              <a:rPr lang="ru-RU" sz="2000" b="1" i="1" dirty="0">
                <a:latin typeface="+mj-lt"/>
                <a:ea typeface="Times New Roman" panose="02020603050405020304" pitchFamily="18" charset="0"/>
                <a:cs typeface="Symbol" panose="05050102010706020507" pitchFamily="18" charset="2"/>
              </a:rPr>
              <a:t>в конкурсе </a:t>
            </a:r>
          </a:p>
          <a:p>
            <a:pPr marL="0" indent="0"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2000" b="1" i="1" u="sng" dirty="0">
                <a:latin typeface="+mj-lt"/>
                <a:ea typeface="Times New Roman" panose="02020603050405020304" pitchFamily="18" charset="0"/>
                <a:cs typeface="Symbol" panose="05050102010706020507" pitchFamily="18" charset="2"/>
              </a:rPr>
              <a:t>«Лучший староста </a:t>
            </a:r>
            <a:r>
              <a:rPr lang="ru-RU" sz="2000" b="1" i="1" dirty="0">
                <a:latin typeface="+mj-lt"/>
                <a:ea typeface="Times New Roman" panose="02020603050405020304" pitchFamily="18" charset="0"/>
                <a:cs typeface="Symbol" panose="05050102010706020507" pitchFamily="18" charset="2"/>
              </a:rPr>
              <a:t>– </a:t>
            </a:r>
            <a:r>
              <a:rPr lang="ru-RU" sz="2000" b="1" i="1" dirty="0" smtClean="0">
                <a:latin typeface="+mj-lt"/>
                <a:ea typeface="Times New Roman" panose="02020603050405020304" pitchFamily="18" charset="0"/>
                <a:cs typeface="Symbol" panose="05050102010706020507" pitchFamily="18" charset="2"/>
              </a:rPr>
              <a:t>2024»</a:t>
            </a:r>
            <a:endParaRPr lang="ru-RU" sz="2000" b="1" cap="all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251520" y="1275606"/>
            <a:ext cx="8784976" cy="35086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lvl="1"/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Цель</a:t>
            </a:r>
            <a:r>
              <a:rPr lang="ru-RU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:</a:t>
            </a:r>
            <a:r>
              <a:rPr lang="ru-RU" dirty="0">
                <a:solidFill>
                  <a:srgbClr val="C00000"/>
                </a:solidFill>
                <a:latin typeface="+mn-lt"/>
              </a:rPr>
              <a:t> </a:t>
            </a:r>
            <a:r>
              <a:rPr lang="ru-RU" dirty="0">
                <a:latin typeface="+mn-lt"/>
              </a:rPr>
              <a:t>поощрение лучших старост и повышение престижа старосты академической группы в студенческой среде.</a:t>
            </a:r>
          </a:p>
          <a:p>
            <a:r>
              <a:rPr lang="ru-RU" dirty="0">
                <a:latin typeface="+mn-lt"/>
              </a:rPr>
              <a:t> </a:t>
            </a:r>
          </a:p>
          <a:p>
            <a:r>
              <a:rPr lang="ru-RU" b="1" dirty="0">
                <a:solidFill>
                  <a:srgbClr val="C00000"/>
                </a:solidFill>
                <a:latin typeface="+mn-lt"/>
              </a:rPr>
              <a:t>Задачи Конкурса:</a:t>
            </a:r>
            <a:endParaRPr lang="ru-RU" dirty="0">
              <a:solidFill>
                <a:srgbClr val="C00000"/>
              </a:solidFill>
              <a:latin typeface="+mn-lt"/>
            </a:endParaRPr>
          </a:p>
          <a:p>
            <a:r>
              <a:rPr lang="ru-RU" b="1" dirty="0">
                <a:solidFill>
                  <a:srgbClr val="002060"/>
                </a:solidFill>
                <a:latin typeface="+mn-lt"/>
              </a:rPr>
              <a:t>а) </a:t>
            </a:r>
            <a:r>
              <a:rPr lang="ru-RU" dirty="0">
                <a:latin typeface="+mn-lt"/>
              </a:rPr>
              <a:t>выявление и поддержка лучших старост академических групп;</a:t>
            </a:r>
          </a:p>
          <a:p>
            <a:r>
              <a:rPr lang="ru-RU" b="1" dirty="0">
                <a:solidFill>
                  <a:srgbClr val="002060"/>
                </a:solidFill>
                <a:latin typeface="+mn-lt"/>
              </a:rPr>
              <a:t>б) </a:t>
            </a:r>
            <a:r>
              <a:rPr lang="ru-RU" dirty="0">
                <a:latin typeface="+mn-lt"/>
              </a:rPr>
              <a:t>повышение социальной активности студенческой молодежи  в области общественной деятельности;</a:t>
            </a:r>
          </a:p>
          <a:p>
            <a:r>
              <a:rPr lang="ru-RU" b="1" dirty="0">
                <a:solidFill>
                  <a:srgbClr val="002060"/>
                </a:solidFill>
                <a:latin typeface="+mn-lt"/>
              </a:rPr>
              <a:t>в) </a:t>
            </a:r>
            <a:r>
              <a:rPr lang="ru-RU" dirty="0">
                <a:latin typeface="+mn-lt"/>
              </a:rPr>
              <a:t>совершенствование условий для самореализации и раскрытия потенциала студенческой молодежи.</a:t>
            </a:r>
          </a:p>
          <a:p>
            <a:pPr marL="0" indent="0"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 sz="2200" dirty="0">
              <a:latin typeface="+mn-lt"/>
              <a:ea typeface="Calibri" pitchFamily="34" charset="0"/>
              <a:cs typeface="Calibri" pitchFamily="34" charset="0"/>
            </a:endParaRP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748464" y="4893258"/>
            <a:ext cx="395536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377348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807" y="123478"/>
            <a:ext cx="820891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itchFamily="34" charset="0"/>
                <a:cs typeface="Calibri" pitchFamily="34" charset="0"/>
              </a:rPr>
              <a:t>5. </a:t>
            </a:r>
            <a:r>
              <a:rPr lang="ru-RU" sz="2000" dirty="0">
                <a:latin typeface="+mj-lt"/>
                <a:ea typeface="Times New Roman" panose="02020603050405020304" pitchFamily="18" charset="0"/>
                <a:cs typeface="Symbol" panose="05050102010706020507" pitchFamily="18" charset="2"/>
              </a:rPr>
              <a:t>Организация </a:t>
            </a:r>
            <a:r>
              <a:rPr lang="ru-RU" sz="2000" b="1" i="1" dirty="0">
                <a:latin typeface="+mj-lt"/>
                <a:ea typeface="Times New Roman" panose="02020603050405020304" pitchFamily="18" charset="0"/>
                <a:cs typeface="Symbol" panose="05050102010706020507" pitchFamily="18" charset="2"/>
              </a:rPr>
              <a:t>экспертной оценки документов</a:t>
            </a:r>
            <a:r>
              <a:rPr lang="ru-RU" sz="2000" dirty="0">
                <a:latin typeface="+mj-lt"/>
                <a:ea typeface="Times New Roman" panose="02020603050405020304" pitchFamily="18" charset="0"/>
                <a:cs typeface="Symbol" panose="05050102010706020507" pitchFamily="18" charset="2"/>
              </a:rPr>
              <a:t>, поданных студентами для участия </a:t>
            </a:r>
            <a:r>
              <a:rPr lang="ru-RU" sz="2000" b="1" i="1" dirty="0">
                <a:latin typeface="+mj-lt"/>
                <a:ea typeface="Times New Roman" panose="02020603050405020304" pitchFamily="18" charset="0"/>
                <a:cs typeface="Symbol" panose="05050102010706020507" pitchFamily="18" charset="2"/>
              </a:rPr>
              <a:t>в конкурсе </a:t>
            </a:r>
          </a:p>
          <a:p>
            <a:pPr marL="0" indent="0"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2000" b="1" i="1" u="sng" dirty="0">
                <a:latin typeface="+mj-lt"/>
                <a:ea typeface="Times New Roman" panose="02020603050405020304" pitchFamily="18" charset="0"/>
                <a:cs typeface="Symbol" panose="05050102010706020507" pitchFamily="18" charset="2"/>
              </a:rPr>
              <a:t>«Лучший староста </a:t>
            </a:r>
            <a:r>
              <a:rPr lang="ru-RU" sz="2000" b="1" i="1" dirty="0">
                <a:latin typeface="+mj-lt"/>
                <a:ea typeface="Times New Roman" panose="02020603050405020304" pitchFamily="18" charset="0"/>
                <a:cs typeface="Symbol" panose="05050102010706020507" pitchFamily="18" charset="2"/>
              </a:rPr>
              <a:t>– </a:t>
            </a:r>
            <a:r>
              <a:rPr lang="ru-RU" sz="2000" b="1" i="1" dirty="0" smtClean="0">
                <a:latin typeface="+mj-lt"/>
                <a:ea typeface="Times New Roman" panose="02020603050405020304" pitchFamily="18" charset="0"/>
                <a:cs typeface="Symbol" panose="05050102010706020507" pitchFamily="18" charset="2"/>
              </a:rPr>
              <a:t>2024»</a:t>
            </a:r>
            <a:endParaRPr lang="ru-RU" sz="2000" b="1" cap="all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179512" y="1347614"/>
            <a:ext cx="8784976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lvl="1"/>
            <a:r>
              <a:rPr lang="ru-RU" sz="1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Номинации</a:t>
            </a:r>
            <a:r>
              <a:rPr lang="ru-RU" sz="1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:</a:t>
            </a:r>
            <a:r>
              <a:rPr lang="ru-RU" sz="1800" dirty="0">
                <a:solidFill>
                  <a:srgbClr val="C00000"/>
                </a:solidFill>
                <a:latin typeface="+mn-lt"/>
              </a:rPr>
              <a:t> </a:t>
            </a:r>
          </a:p>
          <a:p>
            <a:pPr lvl="1"/>
            <a:r>
              <a:rPr lang="ru-RU" sz="1800" dirty="0">
                <a:latin typeface="+mn-lt"/>
              </a:rPr>
              <a:t>-лучший староста академической группы </a:t>
            </a:r>
            <a:r>
              <a:rPr lang="ru-RU" sz="1800" dirty="0" smtClean="0">
                <a:latin typeface="+mn-lt"/>
              </a:rPr>
              <a:t>ВО</a:t>
            </a:r>
            <a:endParaRPr lang="ru-RU" sz="1800" dirty="0">
              <a:latin typeface="+mn-lt"/>
            </a:endParaRPr>
          </a:p>
          <a:p>
            <a:pPr lvl="1"/>
            <a:r>
              <a:rPr lang="ru-RU" sz="1800" dirty="0">
                <a:latin typeface="+mn-lt"/>
              </a:rPr>
              <a:t>-лучший староста учебной группы СПО.</a:t>
            </a:r>
          </a:p>
          <a:p>
            <a:pPr lvl="1"/>
            <a:r>
              <a:rPr lang="ru-RU" sz="1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В каждой номинации определяется 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три</a:t>
            </a:r>
            <a:r>
              <a:rPr lang="ru-RU" sz="1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победителя.</a:t>
            </a:r>
          </a:p>
          <a:p>
            <a:r>
              <a:rPr lang="ru-RU" sz="1800" b="1" dirty="0">
                <a:solidFill>
                  <a:srgbClr val="C00000"/>
                </a:solidFill>
                <a:latin typeface="+mn-lt"/>
              </a:rPr>
              <a:t>Дополнительные номинации: </a:t>
            </a:r>
          </a:p>
          <a:p>
            <a:r>
              <a:rPr lang="ru-RU" sz="1800" dirty="0">
                <a:latin typeface="+mn-lt"/>
              </a:rPr>
              <a:t>«Лучшая группа», «Лучший видеоролик» и др.</a:t>
            </a:r>
          </a:p>
          <a:p>
            <a:endParaRPr lang="ru-RU" sz="1800" b="1" dirty="0">
              <a:solidFill>
                <a:srgbClr val="C00000"/>
              </a:solidFill>
              <a:latin typeface="+mn-lt"/>
            </a:endParaRPr>
          </a:p>
          <a:p>
            <a:r>
              <a:rPr lang="ru-RU" sz="1800" b="1" dirty="0">
                <a:solidFill>
                  <a:srgbClr val="C00000"/>
                </a:solidFill>
                <a:latin typeface="+mn-lt"/>
              </a:rPr>
              <a:t>Сроки проведения Конкурса:</a:t>
            </a:r>
            <a:endParaRPr lang="ru-RU" sz="1800" dirty="0">
              <a:solidFill>
                <a:srgbClr val="C00000"/>
              </a:solidFill>
              <a:latin typeface="+mn-lt"/>
            </a:endParaRPr>
          </a:p>
          <a:p>
            <a:r>
              <a:rPr lang="ru-RU" sz="1800" b="1" dirty="0">
                <a:solidFill>
                  <a:srgbClr val="002060"/>
                </a:solidFill>
                <a:latin typeface="+mn-lt"/>
              </a:rPr>
              <a:t>25 </a:t>
            </a:r>
            <a:r>
              <a:rPr lang="ru-RU" sz="1800" b="1" dirty="0" smtClean="0">
                <a:solidFill>
                  <a:srgbClr val="002060"/>
                </a:solidFill>
                <a:latin typeface="+mn-lt"/>
              </a:rPr>
              <a:t>октября -  1 декабря 2024 </a:t>
            </a:r>
            <a:r>
              <a:rPr lang="ru-RU" sz="1800" b="1" dirty="0">
                <a:solidFill>
                  <a:srgbClr val="002060"/>
                </a:solidFill>
                <a:latin typeface="+mn-lt"/>
              </a:rPr>
              <a:t>г. </a:t>
            </a:r>
            <a:r>
              <a:rPr lang="ru-RU" sz="1800" dirty="0">
                <a:latin typeface="+mn-lt"/>
              </a:rPr>
              <a:t>– предоставление отчетной документации в </a:t>
            </a:r>
            <a:r>
              <a:rPr lang="ru-RU" sz="1800" dirty="0" err="1">
                <a:latin typeface="+mn-lt"/>
              </a:rPr>
              <a:t>ОВиСР</a:t>
            </a:r>
            <a:r>
              <a:rPr lang="ru-RU" sz="1800" dirty="0">
                <a:latin typeface="+mn-lt"/>
              </a:rPr>
              <a:t> на рассмотрение экспертов.</a:t>
            </a:r>
          </a:p>
          <a:p>
            <a:r>
              <a:rPr lang="ru-RU" sz="1800" b="1" dirty="0" smtClean="0">
                <a:solidFill>
                  <a:srgbClr val="002060"/>
                </a:solidFill>
                <a:latin typeface="+mn-lt"/>
              </a:rPr>
              <a:t>2 – </a:t>
            </a:r>
            <a:r>
              <a:rPr lang="ru-RU" sz="1800" b="1" dirty="0">
                <a:solidFill>
                  <a:srgbClr val="002060"/>
                </a:solidFill>
                <a:latin typeface="+mn-lt"/>
              </a:rPr>
              <a:t>15 декабря </a:t>
            </a:r>
            <a:r>
              <a:rPr lang="ru-RU" sz="1800" b="1" dirty="0" smtClean="0">
                <a:solidFill>
                  <a:srgbClr val="002060"/>
                </a:solidFill>
                <a:latin typeface="+mn-lt"/>
              </a:rPr>
              <a:t>2024 г</a:t>
            </a:r>
            <a:r>
              <a:rPr lang="ru-RU" sz="1800" b="1" dirty="0">
                <a:solidFill>
                  <a:srgbClr val="002060"/>
                </a:solidFill>
                <a:latin typeface="+mn-lt"/>
              </a:rPr>
              <a:t>. </a:t>
            </a:r>
            <a:r>
              <a:rPr lang="ru-RU" sz="1800" dirty="0">
                <a:latin typeface="+mn-lt"/>
              </a:rPr>
              <a:t>– экспертиза конкурсных документов членами конкурсной комиссии.</a:t>
            </a: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532440" y="4893258"/>
            <a:ext cx="611560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2010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807" y="123478"/>
            <a:ext cx="820891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itchFamily="34" charset="0"/>
                <a:cs typeface="Calibri" pitchFamily="34" charset="0"/>
              </a:rPr>
              <a:t>5. </a:t>
            </a:r>
            <a:r>
              <a:rPr lang="ru-RU" sz="2000" dirty="0">
                <a:latin typeface="+mj-lt"/>
                <a:ea typeface="Times New Roman" panose="02020603050405020304" pitchFamily="18" charset="0"/>
                <a:cs typeface="Symbol" panose="05050102010706020507" pitchFamily="18" charset="2"/>
              </a:rPr>
              <a:t>Организация </a:t>
            </a:r>
            <a:r>
              <a:rPr lang="ru-RU" sz="2000" b="1" i="1" dirty="0">
                <a:latin typeface="+mj-lt"/>
                <a:ea typeface="Times New Roman" panose="02020603050405020304" pitchFamily="18" charset="0"/>
                <a:cs typeface="Symbol" panose="05050102010706020507" pitchFamily="18" charset="2"/>
              </a:rPr>
              <a:t>экспертной оценки документов</a:t>
            </a:r>
            <a:r>
              <a:rPr lang="ru-RU" sz="2000" dirty="0">
                <a:latin typeface="+mj-lt"/>
                <a:ea typeface="Times New Roman" panose="02020603050405020304" pitchFamily="18" charset="0"/>
                <a:cs typeface="Symbol" panose="05050102010706020507" pitchFamily="18" charset="2"/>
              </a:rPr>
              <a:t>, поданных студентами для участия </a:t>
            </a:r>
            <a:r>
              <a:rPr lang="ru-RU" sz="2000" b="1" i="1" dirty="0">
                <a:latin typeface="+mj-lt"/>
                <a:ea typeface="Times New Roman" panose="02020603050405020304" pitchFamily="18" charset="0"/>
                <a:cs typeface="Symbol" panose="05050102010706020507" pitchFamily="18" charset="2"/>
              </a:rPr>
              <a:t>в конкурсе </a:t>
            </a:r>
          </a:p>
          <a:p>
            <a:pPr marL="0" indent="0"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2000" b="1" i="1" u="sng" dirty="0">
                <a:latin typeface="+mj-lt"/>
                <a:ea typeface="Times New Roman" panose="02020603050405020304" pitchFamily="18" charset="0"/>
                <a:cs typeface="Symbol" panose="05050102010706020507" pitchFamily="18" charset="2"/>
              </a:rPr>
              <a:t>«Лучший староста </a:t>
            </a:r>
            <a:r>
              <a:rPr lang="ru-RU" sz="2000" b="1" i="1" dirty="0">
                <a:latin typeface="+mj-lt"/>
                <a:ea typeface="Times New Roman" panose="02020603050405020304" pitchFamily="18" charset="0"/>
                <a:cs typeface="Symbol" panose="05050102010706020507" pitchFamily="18" charset="2"/>
              </a:rPr>
              <a:t>– </a:t>
            </a:r>
            <a:r>
              <a:rPr lang="ru-RU" sz="2000" b="1" i="1" dirty="0" smtClean="0">
                <a:latin typeface="+mj-lt"/>
                <a:ea typeface="Times New Roman" panose="02020603050405020304" pitchFamily="18" charset="0"/>
                <a:cs typeface="Symbol" panose="05050102010706020507" pitchFamily="18" charset="2"/>
              </a:rPr>
              <a:t>2024».</a:t>
            </a:r>
            <a:endParaRPr lang="ru-RU" sz="2000" b="1" cap="all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114807" y="1175116"/>
            <a:ext cx="8784976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sz="2200" b="1" dirty="0">
                <a:solidFill>
                  <a:srgbClr val="C00000"/>
                </a:solidFill>
                <a:latin typeface="+mn-lt"/>
              </a:rPr>
              <a:t>Перечень предоставляемых </a:t>
            </a:r>
            <a:r>
              <a:rPr lang="ru-RU" sz="2200" b="1" dirty="0" smtClean="0">
                <a:solidFill>
                  <a:srgbClr val="C00000"/>
                </a:solidFill>
                <a:latin typeface="+mn-lt"/>
              </a:rPr>
              <a:t>документов</a:t>
            </a:r>
            <a:endParaRPr lang="ru-RU" sz="2200" dirty="0">
              <a:solidFill>
                <a:srgbClr val="C00000"/>
              </a:solidFill>
              <a:latin typeface="+mn-lt"/>
            </a:endParaRPr>
          </a:p>
          <a:p>
            <a:pPr marL="457200" indent="-457200">
              <a:buAutoNum type="arabicPeriod"/>
            </a:pPr>
            <a:r>
              <a:rPr lang="ru-RU" sz="2200" dirty="0">
                <a:latin typeface="+mn-lt"/>
              </a:rPr>
              <a:t>Заявка на участие в конкурсе.</a:t>
            </a:r>
          </a:p>
          <a:p>
            <a:pPr marL="457200" indent="-457200">
              <a:buAutoNum type="arabicPeriod"/>
            </a:pPr>
            <a:r>
              <a:rPr lang="ru-RU" sz="2200" dirty="0">
                <a:latin typeface="+mn-lt"/>
              </a:rPr>
              <a:t>Характеристика студента, подписанная директором института / УК.</a:t>
            </a:r>
          </a:p>
          <a:p>
            <a:pPr marL="457200" indent="-457200">
              <a:buAutoNum type="arabicPeriod"/>
            </a:pPr>
            <a:r>
              <a:rPr lang="ru-RU" sz="2200" dirty="0">
                <a:latin typeface="+mn-lt"/>
              </a:rPr>
              <a:t>Отчет-анкета конкурсанта.</a:t>
            </a:r>
          </a:p>
          <a:p>
            <a:pPr marL="457200" indent="-457200">
              <a:buAutoNum type="arabicPeriod"/>
            </a:pPr>
            <a:r>
              <a:rPr lang="ru-RU" sz="2200" dirty="0">
                <a:latin typeface="+mn-lt"/>
              </a:rPr>
              <a:t>Презентационный видеоролик «Один день из жизни нашей группы» (3 минуты).</a:t>
            </a:r>
          </a:p>
          <a:p>
            <a:pPr marL="457200" indent="-457200">
              <a:buAutoNum type="arabicPeriod"/>
            </a:pPr>
            <a:r>
              <a:rPr lang="ru-RU" sz="2200" dirty="0">
                <a:latin typeface="+mn-lt"/>
              </a:rPr>
              <a:t>Документы, подтверждающие достижения конкурсанта в период с 1 сентября </a:t>
            </a:r>
            <a:r>
              <a:rPr lang="ru-RU" sz="2200" dirty="0" smtClean="0">
                <a:latin typeface="+mn-lt"/>
              </a:rPr>
              <a:t>2023 </a:t>
            </a:r>
            <a:r>
              <a:rPr lang="ru-RU" sz="2200" dirty="0">
                <a:latin typeface="+mn-lt"/>
              </a:rPr>
              <a:t>г. по </a:t>
            </a:r>
            <a:r>
              <a:rPr lang="ru-RU" sz="2200" dirty="0" smtClean="0">
                <a:latin typeface="+mn-lt"/>
              </a:rPr>
              <a:t>31 августа 2024 </a:t>
            </a:r>
            <a:r>
              <a:rPr lang="ru-RU" sz="2200" dirty="0">
                <a:latin typeface="+mn-lt"/>
              </a:rPr>
              <a:t>г.</a:t>
            </a: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748464" y="4893258"/>
            <a:ext cx="395536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270654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807" y="123478"/>
            <a:ext cx="820891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itchFamily="34" charset="0"/>
                <a:cs typeface="Calibri" pitchFamily="34" charset="0"/>
              </a:rPr>
              <a:t>5. </a:t>
            </a:r>
            <a:r>
              <a:rPr lang="ru-RU" sz="2000" dirty="0">
                <a:latin typeface="+mj-lt"/>
                <a:ea typeface="Times New Roman" panose="02020603050405020304" pitchFamily="18" charset="0"/>
                <a:cs typeface="Symbol" panose="05050102010706020507" pitchFamily="18" charset="2"/>
              </a:rPr>
              <a:t>Организация </a:t>
            </a:r>
            <a:r>
              <a:rPr lang="ru-RU" sz="2000" b="1" i="1" dirty="0">
                <a:latin typeface="+mj-lt"/>
                <a:ea typeface="Times New Roman" panose="02020603050405020304" pitchFamily="18" charset="0"/>
                <a:cs typeface="Symbol" panose="05050102010706020507" pitchFamily="18" charset="2"/>
              </a:rPr>
              <a:t>экспертной оценки документов</a:t>
            </a:r>
            <a:r>
              <a:rPr lang="ru-RU" sz="2000" dirty="0">
                <a:latin typeface="+mj-lt"/>
                <a:ea typeface="Times New Roman" panose="02020603050405020304" pitchFamily="18" charset="0"/>
                <a:cs typeface="Symbol" panose="05050102010706020507" pitchFamily="18" charset="2"/>
              </a:rPr>
              <a:t>, поданных студентами для участия </a:t>
            </a:r>
            <a:r>
              <a:rPr lang="ru-RU" sz="2000" b="1" i="1" dirty="0">
                <a:latin typeface="+mj-lt"/>
                <a:ea typeface="Times New Roman" panose="02020603050405020304" pitchFamily="18" charset="0"/>
                <a:cs typeface="Symbol" panose="05050102010706020507" pitchFamily="18" charset="2"/>
              </a:rPr>
              <a:t>в конкурсе </a:t>
            </a:r>
          </a:p>
          <a:p>
            <a:pPr marL="0" indent="0"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2000" b="1" i="1" u="sng" dirty="0">
                <a:solidFill>
                  <a:srgbClr val="C00000"/>
                </a:solidFill>
                <a:latin typeface="+mj-lt"/>
                <a:ea typeface="Times New Roman" panose="02020603050405020304" pitchFamily="18" charset="0"/>
                <a:cs typeface="Symbol" panose="05050102010706020507" pitchFamily="18" charset="2"/>
              </a:rPr>
              <a:t>«Лучший </a:t>
            </a:r>
            <a:r>
              <a:rPr lang="ru-RU" sz="2000" b="1" i="1" u="sng" dirty="0" smtClean="0">
                <a:solidFill>
                  <a:srgbClr val="C00000"/>
                </a:solidFill>
                <a:latin typeface="+mj-lt"/>
                <a:ea typeface="Times New Roman" panose="02020603050405020304" pitchFamily="18" charset="0"/>
                <a:cs typeface="Symbol" panose="05050102010706020507" pitchFamily="18" charset="2"/>
              </a:rPr>
              <a:t>студент</a:t>
            </a:r>
            <a:r>
              <a:rPr lang="ru-RU" sz="2000" b="1" i="1" dirty="0" smtClean="0">
                <a:latin typeface="+mj-lt"/>
                <a:ea typeface="Times New Roman" panose="02020603050405020304" pitchFamily="18" charset="0"/>
                <a:cs typeface="Symbol" panose="05050102010706020507" pitchFamily="18" charset="2"/>
              </a:rPr>
              <a:t>– 2024»</a:t>
            </a:r>
            <a:endParaRPr lang="ru-RU" sz="2000" b="1" cap="all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194362" y="1203598"/>
            <a:ext cx="8784976" cy="3693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lvl="1" algn="just"/>
            <a:r>
              <a:rPr lang="ru-RU" sz="1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Цель</a:t>
            </a:r>
            <a:r>
              <a:rPr lang="ru-RU" sz="1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:</a:t>
            </a:r>
            <a:r>
              <a:rPr lang="ru-RU" sz="1800" dirty="0">
                <a:solidFill>
                  <a:srgbClr val="C00000"/>
                </a:solidFill>
                <a:latin typeface="+mn-lt"/>
              </a:rPr>
              <a:t> </a:t>
            </a:r>
            <a:r>
              <a:rPr lang="ru-RU" sz="1800" dirty="0">
                <a:latin typeface="+mn-lt"/>
              </a:rPr>
              <a:t>выявление и поощрение обучающихся университета, наиболее активно проявивших себя в </a:t>
            </a:r>
            <a:r>
              <a:rPr lang="ru-RU" sz="1800" dirty="0" smtClean="0">
                <a:latin typeface="+mn-lt"/>
              </a:rPr>
              <a:t>научно-исследовательской </a:t>
            </a:r>
            <a:r>
              <a:rPr lang="ru-RU" sz="1800" dirty="0">
                <a:latin typeface="+mn-lt"/>
              </a:rPr>
              <a:t>работе, творчестве, спорте и общественной деятельности</a:t>
            </a:r>
            <a:r>
              <a:rPr lang="ru-RU" sz="1800" dirty="0" smtClean="0">
                <a:latin typeface="+mn-lt"/>
              </a:rPr>
              <a:t>.</a:t>
            </a:r>
            <a:endParaRPr lang="ru-RU" sz="1800" b="1" dirty="0" smtClean="0">
              <a:solidFill>
                <a:srgbClr val="C00000"/>
              </a:solidFill>
              <a:latin typeface="+mn-lt"/>
            </a:endParaRPr>
          </a:p>
          <a:p>
            <a:pPr lvl="1" algn="just"/>
            <a:r>
              <a:rPr lang="ru-RU" sz="1800" b="1" dirty="0" smtClean="0">
                <a:solidFill>
                  <a:srgbClr val="C00000"/>
                </a:solidFill>
                <a:latin typeface="+mn-lt"/>
              </a:rPr>
              <a:t>Задачи </a:t>
            </a:r>
            <a:r>
              <a:rPr lang="ru-RU" sz="1800" b="1" dirty="0">
                <a:solidFill>
                  <a:srgbClr val="C00000"/>
                </a:solidFill>
                <a:latin typeface="+mn-lt"/>
              </a:rPr>
              <a:t>Конкурса:</a:t>
            </a:r>
            <a:endParaRPr lang="ru-RU" sz="1800" dirty="0">
              <a:solidFill>
                <a:srgbClr val="C00000"/>
              </a:solidFill>
              <a:latin typeface="+mn-lt"/>
            </a:endParaRPr>
          </a:p>
          <a:p>
            <a:pPr algn="just"/>
            <a:r>
              <a:rPr lang="ru-RU" sz="1800" b="1" dirty="0">
                <a:solidFill>
                  <a:srgbClr val="002060"/>
                </a:solidFill>
                <a:latin typeface="+mn-lt"/>
              </a:rPr>
              <a:t>а</a:t>
            </a:r>
            <a:r>
              <a:rPr lang="ru-RU" sz="1800" b="1" dirty="0" smtClean="0">
                <a:solidFill>
                  <a:srgbClr val="002060"/>
                </a:solidFill>
                <a:latin typeface="+mn-lt"/>
              </a:rPr>
              <a:t>) </a:t>
            </a:r>
            <a:r>
              <a:rPr lang="ru-RU" sz="1800" dirty="0" smtClean="0">
                <a:latin typeface="+mn-lt"/>
              </a:rPr>
              <a:t>стимулирование </a:t>
            </a:r>
            <a:r>
              <a:rPr lang="ru-RU" sz="1800" dirty="0">
                <a:latin typeface="+mn-lt"/>
              </a:rPr>
              <a:t>высоких достижений студентов в </a:t>
            </a:r>
            <a:r>
              <a:rPr lang="ru-RU" sz="1800" dirty="0" smtClean="0">
                <a:latin typeface="+mn-lt"/>
              </a:rPr>
              <a:t>учебной и научно-исследовательской </a:t>
            </a:r>
            <a:r>
              <a:rPr lang="ru-RU" sz="1800" dirty="0">
                <a:latin typeface="+mn-lt"/>
              </a:rPr>
              <a:t>работе, </a:t>
            </a:r>
            <a:r>
              <a:rPr lang="ru-RU" sz="1800" dirty="0" smtClean="0">
                <a:latin typeface="+mn-lt"/>
              </a:rPr>
              <a:t>творчестве, </a:t>
            </a:r>
            <a:r>
              <a:rPr lang="ru-RU" sz="1800" dirty="0">
                <a:latin typeface="+mn-lt"/>
              </a:rPr>
              <a:t>спорте, общественной </a:t>
            </a:r>
            <a:r>
              <a:rPr lang="ru-RU" sz="1800" dirty="0" smtClean="0">
                <a:latin typeface="+mn-lt"/>
              </a:rPr>
              <a:t>деятельности; </a:t>
            </a:r>
          </a:p>
          <a:p>
            <a:pPr algn="just"/>
            <a:r>
              <a:rPr lang="ru-RU" sz="1800" b="1" dirty="0">
                <a:solidFill>
                  <a:srgbClr val="002060"/>
                </a:solidFill>
                <a:latin typeface="+mn-lt"/>
              </a:rPr>
              <a:t>б</a:t>
            </a:r>
            <a:r>
              <a:rPr lang="ru-RU" sz="1800" b="1" dirty="0" smtClean="0">
                <a:solidFill>
                  <a:srgbClr val="002060"/>
                </a:solidFill>
                <a:latin typeface="+mn-lt"/>
              </a:rPr>
              <a:t>) </a:t>
            </a:r>
            <a:r>
              <a:rPr lang="ru-RU" sz="1800" dirty="0" smtClean="0">
                <a:latin typeface="+mn-lt"/>
              </a:rPr>
              <a:t>повышение </a:t>
            </a:r>
            <a:r>
              <a:rPr lang="ru-RU" sz="1800" dirty="0">
                <a:latin typeface="+mn-lt"/>
              </a:rPr>
              <a:t>социальной активности студенческой молодежи; </a:t>
            </a:r>
            <a:endParaRPr lang="ru-RU" sz="1800" dirty="0" smtClean="0">
              <a:latin typeface="+mn-lt"/>
            </a:endParaRPr>
          </a:p>
          <a:p>
            <a:pPr algn="just"/>
            <a:r>
              <a:rPr lang="ru-RU" sz="1800" b="1" dirty="0">
                <a:solidFill>
                  <a:srgbClr val="002060"/>
                </a:solidFill>
                <a:latin typeface="+mn-lt"/>
              </a:rPr>
              <a:t>в</a:t>
            </a:r>
            <a:r>
              <a:rPr lang="ru-RU" sz="1800" b="1" dirty="0" smtClean="0">
                <a:solidFill>
                  <a:srgbClr val="002060"/>
                </a:solidFill>
                <a:latin typeface="+mn-lt"/>
              </a:rPr>
              <a:t>) </a:t>
            </a:r>
            <a:r>
              <a:rPr lang="ru-RU" sz="1800" dirty="0" smtClean="0">
                <a:latin typeface="+mn-lt"/>
              </a:rPr>
              <a:t>создание </a:t>
            </a:r>
            <a:r>
              <a:rPr lang="ru-RU" sz="1800" dirty="0">
                <a:latin typeface="+mn-lt"/>
              </a:rPr>
              <a:t>условий для самореализации и раскрытия потенциала студенческой молодежи; </a:t>
            </a:r>
            <a:endParaRPr lang="ru-RU" sz="1800" dirty="0" smtClean="0">
              <a:latin typeface="+mn-lt"/>
            </a:endParaRPr>
          </a:p>
          <a:p>
            <a:pPr algn="just"/>
            <a:r>
              <a:rPr lang="ru-RU" sz="1800" b="1" dirty="0">
                <a:solidFill>
                  <a:srgbClr val="002060"/>
                </a:solidFill>
                <a:latin typeface="+mn-lt"/>
              </a:rPr>
              <a:t>г</a:t>
            </a:r>
            <a:r>
              <a:rPr lang="ru-RU" sz="1800" b="1" dirty="0" smtClean="0">
                <a:solidFill>
                  <a:srgbClr val="002060"/>
                </a:solidFill>
                <a:latin typeface="+mn-lt"/>
              </a:rPr>
              <a:t>) </a:t>
            </a:r>
            <a:r>
              <a:rPr lang="ru-RU" sz="1800" dirty="0" smtClean="0">
                <a:latin typeface="+mn-lt"/>
              </a:rPr>
              <a:t>формирование </a:t>
            </a:r>
            <a:r>
              <a:rPr lang="ru-RU" sz="1800" dirty="0">
                <a:latin typeface="+mn-lt"/>
              </a:rPr>
              <a:t>позитивного социального и профессионального имиджа студентов.</a:t>
            </a:r>
            <a:endParaRPr lang="ru-RU" altLang="ru-RU" sz="1800" dirty="0">
              <a:latin typeface="+mn-lt"/>
              <a:ea typeface="Calibri" pitchFamily="34" charset="0"/>
              <a:cs typeface="Calibri" pitchFamily="34" charset="0"/>
            </a:endParaRP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532440" y="4893258"/>
            <a:ext cx="611560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3172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807" y="123478"/>
            <a:ext cx="820891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itchFamily="34" charset="0"/>
                <a:cs typeface="Calibri" pitchFamily="34" charset="0"/>
              </a:rPr>
              <a:t>5. </a:t>
            </a:r>
            <a:r>
              <a:rPr lang="ru-RU" sz="2000" dirty="0">
                <a:latin typeface="+mj-lt"/>
                <a:ea typeface="Times New Roman" panose="02020603050405020304" pitchFamily="18" charset="0"/>
                <a:cs typeface="Symbol" panose="05050102010706020507" pitchFamily="18" charset="2"/>
              </a:rPr>
              <a:t>Организация </a:t>
            </a:r>
            <a:r>
              <a:rPr lang="ru-RU" sz="2000" b="1" i="1" dirty="0">
                <a:latin typeface="+mj-lt"/>
                <a:ea typeface="Times New Roman" panose="02020603050405020304" pitchFamily="18" charset="0"/>
                <a:cs typeface="Symbol" panose="05050102010706020507" pitchFamily="18" charset="2"/>
              </a:rPr>
              <a:t>экспертной оценки документов</a:t>
            </a:r>
            <a:r>
              <a:rPr lang="ru-RU" sz="2000" dirty="0">
                <a:latin typeface="+mj-lt"/>
                <a:ea typeface="Times New Roman" panose="02020603050405020304" pitchFamily="18" charset="0"/>
                <a:cs typeface="Symbol" panose="05050102010706020507" pitchFamily="18" charset="2"/>
              </a:rPr>
              <a:t>, поданных студентами для участия </a:t>
            </a:r>
            <a:r>
              <a:rPr lang="ru-RU" sz="2000" b="1" i="1" dirty="0">
                <a:latin typeface="+mj-lt"/>
                <a:ea typeface="Times New Roman" panose="02020603050405020304" pitchFamily="18" charset="0"/>
                <a:cs typeface="Symbol" panose="05050102010706020507" pitchFamily="18" charset="2"/>
              </a:rPr>
              <a:t>в конкурсе </a:t>
            </a:r>
          </a:p>
          <a:p>
            <a:pPr marL="0" indent="0"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2000" b="1" i="1" u="sng" dirty="0">
                <a:solidFill>
                  <a:srgbClr val="C00000"/>
                </a:solidFill>
                <a:latin typeface="+mj-lt"/>
                <a:ea typeface="Times New Roman" panose="02020603050405020304" pitchFamily="18" charset="0"/>
                <a:cs typeface="Symbol" panose="05050102010706020507" pitchFamily="18" charset="2"/>
              </a:rPr>
              <a:t>«Лучший </a:t>
            </a:r>
            <a:r>
              <a:rPr lang="ru-RU" sz="2000" b="1" i="1" u="sng" dirty="0" smtClean="0">
                <a:solidFill>
                  <a:srgbClr val="C00000"/>
                </a:solidFill>
                <a:latin typeface="+mj-lt"/>
                <a:ea typeface="Times New Roman" panose="02020603050405020304" pitchFamily="18" charset="0"/>
                <a:cs typeface="Symbol" panose="05050102010706020507" pitchFamily="18" charset="2"/>
              </a:rPr>
              <a:t>студент</a:t>
            </a:r>
            <a:r>
              <a:rPr lang="ru-RU" sz="2000" b="1" i="1" dirty="0" smtClean="0">
                <a:latin typeface="+mj-lt"/>
                <a:ea typeface="Times New Roman" panose="02020603050405020304" pitchFamily="18" charset="0"/>
                <a:cs typeface="Symbol" panose="05050102010706020507" pitchFamily="18" charset="2"/>
              </a:rPr>
              <a:t>– 2024»</a:t>
            </a:r>
            <a:endParaRPr lang="ru-RU" sz="2000" b="1" cap="all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179512" y="1347614"/>
            <a:ext cx="8784976" cy="3139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lvl="1"/>
            <a:r>
              <a:rPr lang="ru-RU" sz="1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Номинации</a:t>
            </a:r>
            <a:r>
              <a:rPr lang="ru-RU" sz="1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:</a:t>
            </a:r>
            <a:r>
              <a:rPr lang="ru-RU" sz="1800" dirty="0">
                <a:solidFill>
                  <a:srgbClr val="C00000"/>
                </a:solidFill>
                <a:latin typeface="+mn-lt"/>
              </a:rPr>
              <a:t> </a:t>
            </a:r>
          </a:p>
          <a:p>
            <a:pPr lvl="1"/>
            <a:r>
              <a:rPr lang="ru-RU" sz="1800" dirty="0">
                <a:latin typeface="+mn-lt"/>
              </a:rPr>
              <a:t>-лучший </a:t>
            </a:r>
            <a:r>
              <a:rPr lang="ru-RU" sz="1800" dirty="0" smtClean="0">
                <a:latin typeface="+mn-lt"/>
              </a:rPr>
              <a:t>студент в области науки (ВО, СПО)</a:t>
            </a:r>
            <a:endParaRPr lang="ru-RU" sz="1800" dirty="0">
              <a:latin typeface="+mn-lt"/>
            </a:endParaRPr>
          </a:p>
          <a:p>
            <a:pPr lvl="1"/>
            <a:r>
              <a:rPr lang="ru-RU" sz="1800" dirty="0">
                <a:latin typeface="+mn-lt"/>
              </a:rPr>
              <a:t>-лучший </a:t>
            </a:r>
            <a:r>
              <a:rPr lang="ru-RU" sz="1800" dirty="0" smtClean="0">
                <a:latin typeface="+mn-lt"/>
              </a:rPr>
              <a:t>студент в области учебы (ВО, СПО)</a:t>
            </a:r>
          </a:p>
          <a:p>
            <a:pPr lvl="1"/>
            <a:r>
              <a:rPr lang="ru-RU" sz="1800" dirty="0">
                <a:latin typeface="+mn-lt"/>
              </a:rPr>
              <a:t>-лучший студент в области </a:t>
            </a:r>
            <a:r>
              <a:rPr lang="ru-RU" sz="1800" dirty="0" smtClean="0">
                <a:latin typeface="+mn-lt"/>
              </a:rPr>
              <a:t>самоуправления (ВО</a:t>
            </a:r>
            <a:r>
              <a:rPr lang="ru-RU" sz="1800" dirty="0">
                <a:latin typeface="+mn-lt"/>
              </a:rPr>
              <a:t>, СПО)</a:t>
            </a:r>
          </a:p>
          <a:p>
            <a:pPr lvl="1"/>
            <a:r>
              <a:rPr lang="ru-RU" sz="1800" dirty="0">
                <a:latin typeface="+mn-lt"/>
              </a:rPr>
              <a:t>-лучший студент в области </a:t>
            </a:r>
            <a:r>
              <a:rPr lang="ru-RU" sz="1800" dirty="0" smtClean="0">
                <a:latin typeface="+mn-lt"/>
              </a:rPr>
              <a:t>творчества (ВО</a:t>
            </a:r>
            <a:r>
              <a:rPr lang="ru-RU" sz="1800" dirty="0">
                <a:latin typeface="+mn-lt"/>
              </a:rPr>
              <a:t>, СПО)</a:t>
            </a:r>
          </a:p>
          <a:p>
            <a:endParaRPr lang="ru-RU" sz="1800" b="1" dirty="0">
              <a:solidFill>
                <a:srgbClr val="C00000"/>
              </a:solidFill>
              <a:latin typeface="+mn-lt"/>
            </a:endParaRPr>
          </a:p>
          <a:p>
            <a:r>
              <a:rPr lang="ru-RU" sz="1800" b="1" dirty="0">
                <a:solidFill>
                  <a:srgbClr val="C00000"/>
                </a:solidFill>
                <a:latin typeface="+mn-lt"/>
              </a:rPr>
              <a:t>Сроки проведения Конкурса:</a:t>
            </a:r>
            <a:endParaRPr lang="ru-RU" sz="1800" dirty="0">
              <a:solidFill>
                <a:srgbClr val="C00000"/>
              </a:solidFill>
              <a:latin typeface="+mn-lt"/>
            </a:endParaRPr>
          </a:p>
          <a:p>
            <a:r>
              <a:rPr lang="ru-RU" sz="1800" b="1" dirty="0">
                <a:solidFill>
                  <a:srgbClr val="002060"/>
                </a:solidFill>
                <a:latin typeface="+mn-lt"/>
              </a:rPr>
              <a:t>25 </a:t>
            </a:r>
            <a:r>
              <a:rPr lang="ru-RU" sz="1800" b="1" dirty="0" smtClean="0">
                <a:solidFill>
                  <a:srgbClr val="002060"/>
                </a:solidFill>
                <a:latin typeface="+mn-lt"/>
              </a:rPr>
              <a:t>октября -  1 декабря 2024 </a:t>
            </a:r>
            <a:r>
              <a:rPr lang="ru-RU" sz="1800" b="1" dirty="0">
                <a:solidFill>
                  <a:srgbClr val="002060"/>
                </a:solidFill>
                <a:latin typeface="+mn-lt"/>
              </a:rPr>
              <a:t>г. </a:t>
            </a:r>
            <a:r>
              <a:rPr lang="ru-RU" sz="1800" dirty="0">
                <a:latin typeface="+mn-lt"/>
              </a:rPr>
              <a:t>– предоставление отчетной документации в </a:t>
            </a:r>
            <a:r>
              <a:rPr lang="ru-RU" sz="1800" dirty="0" err="1">
                <a:latin typeface="+mn-lt"/>
              </a:rPr>
              <a:t>ОВиСР</a:t>
            </a:r>
            <a:r>
              <a:rPr lang="ru-RU" sz="1800" dirty="0">
                <a:latin typeface="+mn-lt"/>
              </a:rPr>
              <a:t> на рассмотрение экспертов.</a:t>
            </a:r>
          </a:p>
          <a:p>
            <a:r>
              <a:rPr lang="ru-RU" sz="1800" b="1" dirty="0" smtClean="0">
                <a:solidFill>
                  <a:srgbClr val="002060"/>
                </a:solidFill>
                <a:latin typeface="+mn-lt"/>
              </a:rPr>
              <a:t>2 – </a:t>
            </a:r>
            <a:r>
              <a:rPr lang="ru-RU" sz="1800" b="1" dirty="0">
                <a:solidFill>
                  <a:srgbClr val="002060"/>
                </a:solidFill>
                <a:latin typeface="+mn-lt"/>
              </a:rPr>
              <a:t>15 декабря </a:t>
            </a:r>
            <a:r>
              <a:rPr lang="ru-RU" sz="1800" b="1" dirty="0" smtClean="0">
                <a:solidFill>
                  <a:srgbClr val="002060"/>
                </a:solidFill>
                <a:latin typeface="+mn-lt"/>
              </a:rPr>
              <a:t>2024 г</a:t>
            </a:r>
            <a:r>
              <a:rPr lang="ru-RU" sz="1800" b="1" dirty="0">
                <a:solidFill>
                  <a:srgbClr val="002060"/>
                </a:solidFill>
                <a:latin typeface="+mn-lt"/>
              </a:rPr>
              <a:t>. </a:t>
            </a:r>
            <a:r>
              <a:rPr lang="ru-RU" sz="1800" dirty="0">
                <a:latin typeface="+mn-lt"/>
              </a:rPr>
              <a:t>– экспертиза конкурсных документов членами конкурсной комиссии.</a:t>
            </a: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532440" y="4893258"/>
            <a:ext cx="611560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59805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807" y="123478"/>
            <a:ext cx="820891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itchFamily="34" charset="0"/>
                <a:cs typeface="Calibri" pitchFamily="34" charset="0"/>
              </a:rPr>
              <a:t>5. </a:t>
            </a:r>
            <a:r>
              <a:rPr lang="ru-RU" sz="2000" dirty="0">
                <a:latin typeface="+mj-lt"/>
                <a:ea typeface="Times New Roman" panose="02020603050405020304" pitchFamily="18" charset="0"/>
                <a:cs typeface="Symbol" panose="05050102010706020507" pitchFamily="18" charset="2"/>
              </a:rPr>
              <a:t>Организация </a:t>
            </a:r>
            <a:r>
              <a:rPr lang="ru-RU" sz="2000" b="1" i="1" dirty="0">
                <a:latin typeface="+mj-lt"/>
                <a:ea typeface="Times New Roman" panose="02020603050405020304" pitchFamily="18" charset="0"/>
                <a:cs typeface="Symbol" panose="05050102010706020507" pitchFamily="18" charset="2"/>
              </a:rPr>
              <a:t>экспертной оценки документов</a:t>
            </a:r>
            <a:r>
              <a:rPr lang="ru-RU" sz="2000" dirty="0">
                <a:latin typeface="+mj-lt"/>
                <a:ea typeface="Times New Roman" panose="02020603050405020304" pitchFamily="18" charset="0"/>
                <a:cs typeface="Symbol" panose="05050102010706020507" pitchFamily="18" charset="2"/>
              </a:rPr>
              <a:t>, поданных студентами для участия </a:t>
            </a:r>
            <a:r>
              <a:rPr lang="ru-RU" sz="2000" b="1" i="1" dirty="0">
                <a:latin typeface="+mj-lt"/>
                <a:ea typeface="Times New Roman" panose="02020603050405020304" pitchFamily="18" charset="0"/>
                <a:cs typeface="Symbol" panose="05050102010706020507" pitchFamily="18" charset="2"/>
              </a:rPr>
              <a:t>в конкурсе </a:t>
            </a:r>
          </a:p>
          <a:p>
            <a:pPr marL="0" indent="0"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2000" b="1" i="1" u="sng" dirty="0">
                <a:solidFill>
                  <a:srgbClr val="C00000"/>
                </a:solidFill>
                <a:latin typeface="+mj-lt"/>
                <a:ea typeface="Times New Roman" panose="02020603050405020304" pitchFamily="18" charset="0"/>
                <a:cs typeface="Symbol" panose="05050102010706020507" pitchFamily="18" charset="2"/>
              </a:rPr>
              <a:t>«Лучший </a:t>
            </a:r>
            <a:r>
              <a:rPr lang="ru-RU" sz="2000" b="1" i="1" u="sng" dirty="0" smtClean="0">
                <a:solidFill>
                  <a:srgbClr val="C00000"/>
                </a:solidFill>
                <a:latin typeface="+mj-lt"/>
                <a:ea typeface="Times New Roman" panose="02020603050405020304" pitchFamily="18" charset="0"/>
                <a:cs typeface="Symbol" panose="05050102010706020507" pitchFamily="18" charset="2"/>
              </a:rPr>
              <a:t>студент </a:t>
            </a:r>
            <a:r>
              <a:rPr lang="ru-RU" sz="2000" b="1" i="1" dirty="0" smtClean="0">
                <a:latin typeface="+mj-lt"/>
                <a:ea typeface="Times New Roman" panose="02020603050405020304" pitchFamily="18" charset="0"/>
                <a:cs typeface="Symbol" panose="05050102010706020507" pitchFamily="18" charset="2"/>
              </a:rPr>
              <a:t>– 2024».</a:t>
            </a:r>
            <a:endParaRPr lang="ru-RU" sz="2000" b="1" cap="all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114807" y="1175116"/>
            <a:ext cx="8784976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sz="2200" b="1" dirty="0">
                <a:solidFill>
                  <a:srgbClr val="C00000"/>
                </a:solidFill>
                <a:latin typeface="+mn-lt"/>
              </a:rPr>
              <a:t>Перечень предоставляемых </a:t>
            </a:r>
            <a:r>
              <a:rPr lang="ru-RU" sz="2200" b="1" dirty="0" smtClean="0">
                <a:solidFill>
                  <a:srgbClr val="C00000"/>
                </a:solidFill>
                <a:latin typeface="+mn-lt"/>
              </a:rPr>
              <a:t>документов</a:t>
            </a:r>
            <a:endParaRPr lang="ru-RU" sz="2200" dirty="0">
              <a:solidFill>
                <a:srgbClr val="C00000"/>
              </a:solidFill>
              <a:latin typeface="+mn-lt"/>
            </a:endParaRPr>
          </a:p>
          <a:p>
            <a:pPr marL="457200" indent="-457200">
              <a:buAutoNum type="arabicPeriod"/>
            </a:pPr>
            <a:r>
              <a:rPr lang="ru-RU" sz="2200" dirty="0">
                <a:latin typeface="+mn-lt"/>
              </a:rPr>
              <a:t>Заявка на участие в конкурсе.</a:t>
            </a:r>
          </a:p>
          <a:p>
            <a:pPr marL="457200" indent="-457200">
              <a:buAutoNum type="arabicPeriod"/>
            </a:pPr>
            <a:r>
              <a:rPr lang="ru-RU" sz="2200" dirty="0">
                <a:latin typeface="+mn-lt"/>
              </a:rPr>
              <a:t>Характеристика студента, подписанная директором института / УК.</a:t>
            </a:r>
          </a:p>
          <a:p>
            <a:pPr marL="457200" indent="-457200">
              <a:buAutoNum type="arabicPeriod"/>
            </a:pPr>
            <a:r>
              <a:rPr lang="ru-RU" sz="2200" dirty="0" smtClean="0">
                <a:latin typeface="+mn-lt"/>
              </a:rPr>
              <a:t>Справка об обучении или заверенная копия зачетной книжки.</a:t>
            </a:r>
            <a:endParaRPr lang="ru-RU" sz="2200" dirty="0">
              <a:latin typeface="+mn-lt"/>
            </a:endParaRPr>
          </a:p>
          <a:p>
            <a:pPr marL="457200" indent="-457200">
              <a:buAutoNum type="arabicPeriod"/>
            </a:pPr>
            <a:r>
              <a:rPr lang="ru-RU" sz="2200" dirty="0" smtClean="0">
                <a:latin typeface="+mn-lt"/>
              </a:rPr>
              <a:t>Анкета конкурсанта.</a:t>
            </a:r>
          </a:p>
          <a:p>
            <a:pPr marL="457200" indent="-457200">
              <a:buAutoNum type="arabicPeriod"/>
            </a:pPr>
            <a:r>
              <a:rPr lang="ru-RU" sz="2200" dirty="0" smtClean="0">
                <a:latin typeface="+mn-lt"/>
              </a:rPr>
              <a:t>Документы, подтверждающие достижения </a:t>
            </a:r>
            <a:r>
              <a:rPr lang="ru-RU" sz="2200" dirty="0">
                <a:latin typeface="+mn-lt"/>
              </a:rPr>
              <a:t>конкурсанта в период с 1 сентября </a:t>
            </a:r>
            <a:r>
              <a:rPr lang="ru-RU" sz="2200" dirty="0" smtClean="0">
                <a:latin typeface="+mn-lt"/>
              </a:rPr>
              <a:t>2023 </a:t>
            </a:r>
            <a:r>
              <a:rPr lang="ru-RU" sz="2200" dirty="0">
                <a:latin typeface="+mn-lt"/>
              </a:rPr>
              <a:t>г. по </a:t>
            </a:r>
            <a:r>
              <a:rPr lang="ru-RU" sz="2200" dirty="0" smtClean="0">
                <a:latin typeface="+mn-lt"/>
              </a:rPr>
              <a:t>31 августа 2024 </a:t>
            </a:r>
            <a:r>
              <a:rPr lang="ru-RU" sz="2200" dirty="0">
                <a:latin typeface="+mn-lt"/>
              </a:rPr>
              <a:t>г.</a:t>
            </a: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748464" y="4893258"/>
            <a:ext cx="395536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1228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807" y="123478"/>
            <a:ext cx="820891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itchFamily="34" charset="0"/>
                <a:cs typeface="Calibri" pitchFamily="34" charset="0"/>
              </a:rPr>
              <a:t>5. </a:t>
            </a:r>
            <a:r>
              <a:rPr lang="ru-RU" sz="2000" dirty="0">
                <a:latin typeface="+mj-lt"/>
                <a:ea typeface="Times New Roman" panose="02020603050405020304" pitchFamily="18" charset="0"/>
                <a:cs typeface="Symbol" panose="05050102010706020507" pitchFamily="18" charset="2"/>
              </a:rPr>
              <a:t>Организация </a:t>
            </a:r>
            <a:r>
              <a:rPr lang="ru-RU" sz="2000" b="1" i="1" dirty="0">
                <a:latin typeface="+mj-lt"/>
                <a:ea typeface="Times New Roman" panose="02020603050405020304" pitchFamily="18" charset="0"/>
                <a:cs typeface="Symbol" panose="05050102010706020507" pitchFamily="18" charset="2"/>
              </a:rPr>
              <a:t>экспертной оценки документов</a:t>
            </a:r>
            <a:r>
              <a:rPr lang="ru-RU" sz="2000" dirty="0">
                <a:latin typeface="+mj-lt"/>
                <a:ea typeface="Times New Roman" panose="02020603050405020304" pitchFamily="18" charset="0"/>
                <a:cs typeface="Symbol" panose="05050102010706020507" pitchFamily="18" charset="2"/>
              </a:rPr>
              <a:t>, поданных студентами для участия </a:t>
            </a:r>
            <a:r>
              <a:rPr lang="ru-RU" sz="2000" b="1" i="1" dirty="0">
                <a:latin typeface="+mj-lt"/>
                <a:ea typeface="Times New Roman" panose="02020603050405020304" pitchFamily="18" charset="0"/>
                <a:cs typeface="Symbol" panose="05050102010706020507" pitchFamily="18" charset="2"/>
              </a:rPr>
              <a:t>в конкурсе </a:t>
            </a:r>
          </a:p>
          <a:p>
            <a:pPr marL="0" indent="0"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2000" b="1" i="1" u="sng" dirty="0" smtClean="0">
                <a:solidFill>
                  <a:srgbClr val="C00000"/>
                </a:solidFill>
                <a:latin typeface="+mj-lt"/>
                <a:ea typeface="Times New Roman" panose="02020603050405020304" pitchFamily="18" charset="0"/>
                <a:cs typeface="Symbol" panose="05050102010706020507" pitchFamily="18" charset="2"/>
              </a:rPr>
              <a:t>«Лучший студент </a:t>
            </a:r>
            <a:r>
              <a:rPr lang="ru-RU" sz="2000" b="1" i="1" dirty="0" smtClean="0">
                <a:latin typeface="+mj-lt"/>
                <a:ea typeface="Times New Roman" panose="02020603050405020304" pitchFamily="18" charset="0"/>
                <a:cs typeface="Symbol" panose="05050102010706020507" pitchFamily="18" charset="2"/>
              </a:rPr>
              <a:t>– 2024»</a:t>
            </a:r>
            <a:endParaRPr lang="ru-RU" sz="2000" b="1" i="1" dirty="0">
              <a:latin typeface="+mj-lt"/>
              <a:ea typeface="Times New Roman" panose="02020603050405020304" pitchFamily="18" charset="0"/>
              <a:cs typeface="Symbol" panose="05050102010706020507" pitchFamily="18" charset="2"/>
            </a:endParaRP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171024" y="1139141"/>
            <a:ext cx="8784976" cy="38625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1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itchFamily="34" charset="0"/>
                <a:cs typeface="Calibri" pitchFamily="34" charset="0"/>
              </a:rPr>
              <a:t>Заявки на участие подали</a:t>
            </a:r>
          </a:p>
          <a:p>
            <a:pPr algn="ctr"/>
            <a:r>
              <a:rPr lang="ru-RU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Студенческое самоуправление»</a:t>
            </a:r>
          </a:p>
          <a:p>
            <a:pPr lvl="0"/>
            <a:r>
              <a:rPr lang="ru-RU" sz="1400" dirty="0" err="1">
                <a:latin typeface="+mn-lt"/>
              </a:rPr>
              <a:t>Абрамкина</a:t>
            </a:r>
            <a:r>
              <a:rPr lang="ru-RU" sz="1400" dirty="0">
                <a:latin typeface="+mn-lt"/>
              </a:rPr>
              <a:t> Виктория Евгеньевна – ИПО</a:t>
            </a:r>
          </a:p>
          <a:p>
            <a:pPr lvl="0"/>
            <a:r>
              <a:rPr lang="ru-RU" sz="1400" dirty="0" err="1">
                <a:latin typeface="+mn-lt"/>
              </a:rPr>
              <a:t>Госсман</a:t>
            </a:r>
            <a:r>
              <a:rPr lang="ru-RU" sz="1400" dirty="0">
                <a:latin typeface="+mn-lt"/>
              </a:rPr>
              <a:t> Артём Викторович – ИПО</a:t>
            </a:r>
          </a:p>
          <a:p>
            <a:pPr lvl="0"/>
            <a:r>
              <a:rPr lang="ru-RU" sz="1400" dirty="0" err="1">
                <a:latin typeface="+mn-lt"/>
              </a:rPr>
              <a:t>Заварзина</a:t>
            </a:r>
            <a:r>
              <a:rPr lang="ru-RU" sz="1400" dirty="0">
                <a:latin typeface="+mn-lt"/>
              </a:rPr>
              <a:t> Елизавета Ильинична - </a:t>
            </a:r>
            <a:r>
              <a:rPr lang="ru-RU" sz="1400" dirty="0" err="1">
                <a:latin typeface="+mn-lt"/>
              </a:rPr>
              <a:t>ИМиМ</a:t>
            </a:r>
            <a:endParaRPr lang="ru-RU" sz="1400" dirty="0">
              <a:latin typeface="+mn-lt"/>
            </a:endParaRPr>
          </a:p>
          <a:p>
            <a:pPr lvl="0"/>
            <a:r>
              <a:rPr lang="ru-RU" sz="1400" dirty="0" err="1">
                <a:latin typeface="+mn-lt"/>
              </a:rPr>
              <a:t>Меднова</a:t>
            </a:r>
            <a:r>
              <a:rPr lang="ru-RU" sz="1400" dirty="0">
                <a:latin typeface="+mn-lt"/>
              </a:rPr>
              <a:t> Ксения Вячеславовна – </a:t>
            </a:r>
            <a:r>
              <a:rPr lang="ru-RU" sz="1400" dirty="0" err="1">
                <a:latin typeface="+mn-lt"/>
              </a:rPr>
              <a:t>ИИТиАС</a:t>
            </a:r>
            <a:endParaRPr lang="ru-RU" sz="1400" dirty="0">
              <a:latin typeface="+mn-lt"/>
            </a:endParaRPr>
          </a:p>
          <a:p>
            <a:pPr lvl="0"/>
            <a:r>
              <a:rPr lang="ru-RU" sz="1400" dirty="0" err="1">
                <a:latin typeface="+mn-lt"/>
              </a:rPr>
              <a:t>Миккель</a:t>
            </a:r>
            <a:r>
              <a:rPr lang="ru-RU" sz="1400" dirty="0">
                <a:latin typeface="+mn-lt"/>
              </a:rPr>
              <a:t> Кристина Денисовна – ИПО</a:t>
            </a:r>
          </a:p>
          <a:p>
            <a:pPr lvl="0"/>
            <a:r>
              <a:rPr lang="ru-RU" sz="1400" dirty="0" err="1">
                <a:latin typeface="+mn-lt"/>
              </a:rPr>
              <a:t>Сибринина</a:t>
            </a:r>
            <a:r>
              <a:rPr lang="ru-RU" sz="1400" dirty="0">
                <a:latin typeface="+mn-lt"/>
              </a:rPr>
              <a:t> Екатерина Павловна – ИПО</a:t>
            </a:r>
          </a:p>
          <a:p>
            <a:pPr lvl="0"/>
            <a:r>
              <a:rPr lang="ru-RU" sz="1400" dirty="0">
                <a:latin typeface="+mn-lt"/>
              </a:rPr>
              <a:t>Соболева Полина Максимовна – </a:t>
            </a:r>
            <a:r>
              <a:rPr lang="ru-RU" sz="1400" dirty="0" smtClean="0">
                <a:latin typeface="+mn-lt"/>
              </a:rPr>
              <a:t>ИТУР</a:t>
            </a:r>
          </a:p>
          <a:p>
            <a:pPr algn="ctr"/>
            <a:endParaRPr lang="ru-RU" sz="14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ctr"/>
            <a:r>
              <a:rPr lang="ru-RU" sz="1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Спорт</a:t>
            </a:r>
            <a:endParaRPr lang="ru-RU" sz="1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lvl="0"/>
            <a:r>
              <a:rPr lang="ru-RU" sz="1400" dirty="0">
                <a:latin typeface="+mn-lt"/>
              </a:rPr>
              <a:t>Горохов Святослав Игоревич – ИПО</a:t>
            </a:r>
          </a:p>
          <a:p>
            <a:pPr lvl="0"/>
            <a:r>
              <a:rPr lang="ru-RU" sz="1400" dirty="0">
                <a:latin typeface="+mn-lt"/>
              </a:rPr>
              <a:t>Дементьев Иван Дмитриевич – ИПИТ</a:t>
            </a:r>
          </a:p>
          <a:p>
            <a:pPr lvl="0"/>
            <a:r>
              <a:rPr lang="ru-RU" sz="1400" dirty="0">
                <a:latin typeface="+mn-lt"/>
              </a:rPr>
              <a:t>Дудченко Юлия Денисовна – </a:t>
            </a:r>
            <a:r>
              <a:rPr lang="ru-RU" sz="1400" dirty="0" err="1">
                <a:latin typeface="+mn-lt"/>
              </a:rPr>
              <a:t>ИМиМ</a:t>
            </a:r>
            <a:endParaRPr lang="ru-RU" sz="1400" dirty="0">
              <a:latin typeface="+mn-lt"/>
            </a:endParaRPr>
          </a:p>
          <a:p>
            <a:pPr lvl="0"/>
            <a:r>
              <a:rPr lang="ru-RU" sz="1400" dirty="0">
                <a:latin typeface="+mn-lt"/>
              </a:rPr>
              <a:t>Коновалов Алексей Сергеевич – </a:t>
            </a:r>
            <a:r>
              <a:rPr lang="ru-RU" sz="1400" dirty="0" err="1">
                <a:latin typeface="+mn-lt"/>
              </a:rPr>
              <a:t>ИФКЗиС</a:t>
            </a:r>
            <a:endParaRPr lang="ru-RU" sz="1400" dirty="0">
              <a:latin typeface="+mn-lt"/>
            </a:endParaRPr>
          </a:p>
          <a:p>
            <a:pPr lvl="0"/>
            <a:r>
              <a:rPr lang="ru-RU" sz="1400" dirty="0">
                <a:latin typeface="+mn-lt"/>
              </a:rPr>
              <a:t>Лосева Софья Сергеевна – </a:t>
            </a:r>
            <a:r>
              <a:rPr lang="ru-RU" sz="1400" dirty="0" err="1">
                <a:latin typeface="+mn-lt"/>
              </a:rPr>
              <a:t>ИФКЗиС</a:t>
            </a:r>
            <a:endParaRPr lang="ru-RU" sz="1400" dirty="0">
              <a:latin typeface="+mn-lt"/>
            </a:endParaRPr>
          </a:p>
          <a:p>
            <a:pPr lvl="0"/>
            <a:r>
              <a:rPr lang="ru-RU" sz="1400" dirty="0">
                <a:latin typeface="+mn-lt"/>
              </a:rPr>
              <a:t>Пермяков Александр Дмитриевич – </a:t>
            </a:r>
            <a:r>
              <a:rPr lang="ru-RU" sz="1400" dirty="0" err="1" smtClean="0">
                <a:latin typeface="+mn-lt"/>
              </a:rPr>
              <a:t>ИГДиГ</a:t>
            </a:r>
            <a:endParaRPr lang="ru-RU" sz="1400" dirty="0">
              <a:latin typeface="+mn-lt"/>
            </a:endParaRP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748464" y="4893258"/>
            <a:ext cx="395536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720634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807" y="123478"/>
            <a:ext cx="820891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itchFamily="34" charset="0"/>
                <a:cs typeface="Calibri" pitchFamily="34" charset="0"/>
              </a:rPr>
              <a:t>5. </a:t>
            </a:r>
            <a:r>
              <a:rPr lang="ru-RU" sz="2000" dirty="0">
                <a:latin typeface="+mj-lt"/>
                <a:ea typeface="Times New Roman" panose="02020603050405020304" pitchFamily="18" charset="0"/>
                <a:cs typeface="Symbol" panose="05050102010706020507" pitchFamily="18" charset="2"/>
              </a:rPr>
              <a:t>Организация </a:t>
            </a:r>
            <a:r>
              <a:rPr lang="ru-RU" sz="2000" b="1" i="1" dirty="0">
                <a:latin typeface="+mj-lt"/>
                <a:ea typeface="Times New Roman" panose="02020603050405020304" pitchFamily="18" charset="0"/>
                <a:cs typeface="Symbol" panose="05050102010706020507" pitchFamily="18" charset="2"/>
              </a:rPr>
              <a:t>экспертной оценки документов</a:t>
            </a:r>
            <a:r>
              <a:rPr lang="ru-RU" sz="2000" dirty="0">
                <a:latin typeface="+mj-lt"/>
                <a:ea typeface="Times New Roman" panose="02020603050405020304" pitchFamily="18" charset="0"/>
                <a:cs typeface="Symbol" panose="05050102010706020507" pitchFamily="18" charset="2"/>
              </a:rPr>
              <a:t>, поданных студентами для участия </a:t>
            </a:r>
            <a:r>
              <a:rPr lang="ru-RU" sz="2000" b="1" i="1" dirty="0">
                <a:latin typeface="+mj-lt"/>
                <a:ea typeface="Times New Roman" panose="02020603050405020304" pitchFamily="18" charset="0"/>
                <a:cs typeface="Symbol" panose="05050102010706020507" pitchFamily="18" charset="2"/>
              </a:rPr>
              <a:t>в конкурсе </a:t>
            </a:r>
          </a:p>
          <a:p>
            <a:pPr marL="0" indent="0"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2000" b="1" i="1" dirty="0" smtClean="0">
                <a:latin typeface="+mj-lt"/>
                <a:ea typeface="Times New Roman" panose="02020603050405020304" pitchFamily="18" charset="0"/>
                <a:cs typeface="Symbol" panose="05050102010706020507" pitchFamily="18" charset="2"/>
              </a:rPr>
              <a:t>«Лучший студент – 2024»</a:t>
            </a:r>
            <a:endParaRPr lang="ru-RU" sz="2000" b="1" i="1" dirty="0">
              <a:latin typeface="+mj-lt"/>
              <a:ea typeface="Times New Roman" panose="02020603050405020304" pitchFamily="18" charset="0"/>
              <a:cs typeface="Symbol" panose="05050102010706020507" pitchFamily="18" charset="2"/>
            </a:endParaRP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171024" y="1139141"/>
            <a:ext cx="8784976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sz="15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Творчество</a:t>
            </a:r>
            <a:endParaRPr lang="ru-RU" sz="15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lvl="0"/>
            <a:r>
              <a:rPr lang="ru-RU" sz="1500" dirty="0">
                <a:latin typeface="+mn-lt"/>
              </a:rPr>
              <a:t>Горячев Дмитрий Андреевич – УК</a:t>
            </a:r>
          </a:p>
          <a:p>
            <a:pPr lvl="0"/>
            <a:r>
              <a:rPr lang="ru-RU" sz="1500" dirty="0">
                <a:latin typeface="+mn-lt"/>
              </a:rPr>
              <a:t>Денисов Александр Антонович – ИПО</a:t>
            </a:r>
          </a:p>
          <a:p>
            <a:pPr lvl="0"/>
            <a:r>
              <a:rPr lang="ru-RU" sz="1500" dirty="0">
                <a:latin typeface="+mn-lt"/>
              </a:rPr>
              <a:t>Иванова Ульяна Андреевна – ИПО</a:t>
            </a:r>
          </a:p>
          <a:p>
            <a:pPr lvl="0"/>
            <a:r>
              <a:rPr lang="ru-RU" sz="1500" dirty="0">
                <a:latin typeface="+mn-lt"/>
              </a:rPr>
              <a:t>Михайлова Амина Марковна – ИПО</a:t>
            </a:r>
          </a:p>
          <a:p>
            <a:endParaRPr lang="ru-RU" sz="1500" b="1" dirty="0" smtClean="0">
              <a:latin typeface="+mn-lt"/>
            </a:endParaRPr>
          </a:p>
          <a:p>
            <a:pPr algn="ctr"/>
            <a:r>
              <a:rPr lang="ru-RU" sz="15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Научно-исследовательская работа</a:t>
            </a:r>
            <a:endParaRPr lang="ru-RU" sz="15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lvl="0"/>
            <a:r>
              <a:rPr lang="ru-RU" sz="1500" dirty="0">
                <a:latin typeface="+mn-lt"/>
              </a:rPr>
              <a:t>Баранов Альберт – </a:t>
            </a:r>
            <a:r>
              <a:rPr lang="ru-RU" sz="1500" dirty="0" err="1">
                <a:latin typeface="+mn-lt"/>
              </a:rPr>
              <a:t>ИГДиГ</a:t>
            </a:r>
            <a:endParaRPr lang="ru-RU" sz="1500" dirty="0">
              <a:latin typeface="+mn-lt"/>
            </a:endParaRPr>
          </a:p>
          <a:p>
            <a:pPr lvl="0"/>
            <a:r>
              <a:rPr lang="ru-RU" sz="1500" dirty="0" err="1">
                <a:latin typeface="+mn-lt"/>
              </a:rPr>
              <a:t>Болек</a:t>
            </a:r>
            <a:r>
              <a:rPr lang="ru-RU" sz="1500" dirty="0">
                <a:latin typeface="+mn-lt"/>
              </a:rPr>
              <a:t> Юлия Владимировна - ИПО</a:t>
            </a:r>
          </a:p>
          <a:p>
            <a:pPr lvl="0"/>
            <a:r>
              <a:rPr lang="ru-RU" sz="1500" dirty="0" err="1">
                <a:latin typeface="+mn-lt"/>
              </a:rPr>
              <a:t>Буцукина</a:t>
            </a:r>
            <a:r>
              <a:rPr lang="ru-RU" sz="1500" dirty="0">
                <a:latin typeface="+mn-lt"/>
              </a:rPr>
              <a:t> Олеся Андреевна – ИПО</a:t>
            </a:r>
          </a:p>
          <a:p>
            <a:pPr lvl="0"/>
            <a:r>
              <a:rPr lang="ru-RU" sz="1500" dirty="0" err="1">
                <a:latin typeface="+mn-lt"/>
              </a:rPr>
              <a:t>Деревянкина</a:t>
            </a:r>
            <a:r>
              <a:rPr lang="ru-RU" sz="1500" dirty="0">
                <a:latin typeface="+mn-lt"/>
              </a:rPr>
              <a:t> Валерия Александровна - ИПО</a:t>
            </a:r>
          </a:p>
          <a:p>
            <a:pPr lvl="0"/>
            <a:r>
              <a:rPr lang="ru-RU" sz="1500" dirty="0">
                <a:latin typeface="+mn-lt"/>
              </a:rPr>
              <a:t>Ефимов Арсений Андреевич – ИПИТ</a:t>
            </a:r>
          </a:p>
          <a:p>
            <a:pPr lvl="0"/>
            <a:r>
              <a:rPr lang="ru-RU" sz="1500" dirty="0">
                <a:latin typeface="+mn-lt"/>
              </a:rPr>
              <a:t>Кузнецова Валентина Анатольевна – </a:t>
            </a:r>
            <a:r>
              <a:rPr lang="ru-RU" sz="1500" dirty="0" err="1">
                <a:latin typeface="+mn-lt"/>
              </a:rPr>
              <a:t>ИИТиАС</a:t>
            </a:r>
            <a:endParaRPr lang="ru-RU" sz="1500" dirty="0">
              <a:latin typeface="+mn-lt"/>
            </a:endParaRPr>
          </a:p>
          <a:p>
            <a:pPr lvl="0"/>
            <a:r>
              <a:rPr lang="ru-RU" sz="1500" dirty="0">
                <a:latin typeface="+mn-lt"/>
              </a:rPr>
              <a:t>Панова Виктория Сергеевна – </a:t>
            </a:r>
            <a:r>
              <a:rPr lang="ru-RU" sz="1500" dirty="0" err="1">
                <a:latin typeface="+mn-lt"/>
              </a:rPr>
              <a:t>ИИТиАС</a:t>
            </a:r>
            <a:endParaRPr lang="ru-RU" sz="1500" dirty="0">
              <a:latin typeface="+mn-lt"/>
            </a:endParaRPr>
          </a:p>
          <a:p>
            <a:pPr lvl="0"/>
            <a:r>
              <a:rPr lang="ru-RU" sz="1500" dirty="0">
                <a:latin typeface="+mn-lt"/>
              </a:rPr>
              <a:t>Спицын Михаил Алексеевич – </a:t>
            </a:r>
            <a:r>
              <a:rPr lang="ru-RU" sz="1500" dirty="0" err="1">
                <a:latin typeface="+mn-lt"/>
              </a:rPr>
              <a:t>ИМиМ</a:t>
            </a:r>
            <a:endParaRPr lang="ru-RU" sz="1500" dirty="0">
              <a:latin typeface="+mn-lt"/>
            </a:endParaRPr>
          </a:p>
          <a:p>
            <a:pPr lvl="0"/>
            <a:endParaRPr lang="ru-RU" sz="1500" dirty="0">
              <a:latin typeface="+mn-lt"/>
            </a:endParaRP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748464" y="4893258"/>
            <a:ext cx="395536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19543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807" y="123478"/>
            <a:ext cx="820891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itchFamily="34" charset="0"/>
                <a:cs typeface="Calibri" pitchFamily="34" charset="0"/>
              </a:rPr>
              <a:t>5. </a:t>
            </a:r>
            <a:r>
              <a:rPr lang="ru-RU" sz="2000" dirty="0">
                <a:latin typeface="+mj-lt"/>
                <a:ea typeface="Times New Roman" panose="02020603050405020304" pitchFamily="18" charset="0"/>
                <a:cs typeface="Symbol" panose="05050102010706020507" pitchFamily="18" charset="2"/>
              </a:rPr>
              <a:t>Организация </a:t>
            </a:r>
            <a:r>
              <a:rPr lang="ru-RU" sz="2000" b="1" i="1" dirty="0">
                <a:latin typeface="+mj-lt"/>
                <a:ea typeface="Times New Roman" panose="02020603050405020304" pitchFamily="18" charset="0"/>
                <a:cs typeface="Symbol" panose="05050102010706020507" pitchFamily="18" charset="2"/>
              </a:rPr>
              <a:t>экспертной оценки документов</a:t>
            </a:r>
            <a:r>
              <a:rPr lang="ru-RU" sz="2000" dirty="0">
                <a:latin typeface="+mj-lt"/>
                <a:ea typeface="Times New Roman" panose="02020603050405020304" pitchFamily="18" charset="0"/>
                <a:cs typeface="Symbol" panose="05050102010706020507" pitchFamily="18" charset="2"/>
              </a:rPr>
              <a:t>, поданных студентами для участия </a:t>
            </a:r>
            <a:r>
              <a:rPr lang="ru-RU" sz="2000" b="1" i="1" dirty="0">
                <a:latin typeface="+mj-lt"/>
                <a:ea typeface="Times New Roman" panose="02020603050405020304" pitchFamily="18" charset="0"/>
                <a:cs typeface="Symbol" panose="05050102010706020507" pitchFamily="18" charset="2"/>
              </a:rPr>
              <a:t>в конкурсе </a:t>
            </a:r>
          </a:p>
          <a:p>
            <a:pPr marL="0" indent="0"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2000" b="1" i="1" u="sng" dirty="0" smtClean="0">
                <a:latin typeface="+mj-lt"/>
                <a:ea typeface="Times New Roman" panose="02020603050405020304" pitchFamily="18" charset="0"/>
                <a:cs typeface="Symbol" panose="05050102010706020507" pitchFamily="18" charset="2"/>
              </a:rPr>
              <a:t>«Лучший староста – 2024»</a:t>
            </a:r>
            <a:endParaRPr lang="ru-RU" sz="2000" b="1" i="1" u="sng" dirty="0">
              <a:latin typeface="+mj-lt"/>
              <a:ea typeface="Times New Roman" panose="02020603050405020304" pitchFamily="18" charset="0"/>
              <a:cs typeface="Symbol" panose="05050102010706020507" pitchFamily="18" charset="2"/>
            </a:endParaRP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171024" y="1139141"/>
            <a:ext cx="8784976" cy="383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sz="1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Миккель</a:t>
            </a:r>
            <a:r>
              <a:rPr lang="ru-RU" sz="1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Кристина, </a:t>
            </a:r>
            <a:r>
              <a:rPr lang="ru-RU" sz="1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ИПО</a:t>
            </a:r>
          </a:p>
          <a:p>
            <a:pPr algn="ctr"/>
            <a:r>
              <a:rPr lang="ru-RU" sz="1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Иванова Ульяна, </a:t>
            </a:r>
            <a:r>
              <a:rPr lang="ru-RU" sz="1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ИПО</a:t>
            </a:r>
          </a:p>
          <a:p>
            <a:pPr algn="ctr"/>
            <a:r>
              <a:rPr lang="ru-RU" sz="1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Колесниченко Елизавета, </a:t>
            </a:r>
            <a:r>
              <a:rPr lang="ru-RU" sz="1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ИТУР</a:t>
            </a:r>
          </a:p>
          <a:p>
            <a:pPr algn="ctr"/>
            <a:r>
              <a:rPr lang="ru-RU" sz="1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Иванова Александра, </a:t>
            </a:r>
            <a:r>
              <a:rPr lang="ru-RU" sz="18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ИИТиАС</a:t>
            </a:r>
            <a:endParaRPr lang="ru-RU" dirty="0" smtClean="0">
              <a:solidFill>
                <a:srgbClr val="002060"/>
              </a:solidFill>
              <a:latin typeface="+mn-lt"/>
            </a:endParaRPr>
          </a:p>
          <a:p>
            <a:pPr lvl="0" algn="ctr"/>
            <a:endParaRPr lang="ru-RU" sz="1500" b="1" dirty="0" smtClean="0">
              <a:solidFill>
                <a:srgbClr val="C00000"/>
              </a:solidFill>
              <a:latin typeface="+mn-lt"/>
            </a:endParaRPr>
          </a:p>
          <a:p>
            <a:pPr lvl="0" algn="ctr"/>
            <a:r>
              <a:rPr lang="ru-RU" sz="1500" b="1" dirty="0" smtClean="0">
                <a:solidFill>
                  <a:srgbClr val="C00000"/>
                </a:solidFill>
                <a:latin typeface="+mn-lt"/>
              </a:rPr>
              <a:t>Варианты поощрения призеров и победителей конкурса лучших студентов </a:t>
            </a:r>
          </a:p>
          <a:p>
            <a:pPr lvl="0" algn="ctr"/>
            <a:r>
              <a:rPr lang="ru-RU" sz="1500" b="1" dirty="0" smtClean="0">
                <a:solidFill>
                  <a:srgbClr val="C00000"/>
                </a:solidFill>
                <a:latin typeface="+mn-lt"/>
              </a:rPr>
              <a:t>и старост</a:t>
            </a:r>
          </a:p>
          <a:p>
            <a:pPr lvl="0" algn="ctr"/>
            <a:r>
              <a:rPr lang="ru-RU" sz="1400" dirty="0">
                <a:latin typeface="+mn-lt"/>
              </a:rPr>
              <a:t>-участие в ректорском приеме для обучающихся в декабре и получение почетной грамоты / диплома от ректора </a:t>
            </a:r>
            <a:r>
              <a:rPr lang="ru-RU" sz="1400" dirty="0" err="1">
                <a:latin typeface="+mn-lt"/>
              </a:rPr>
              <a:t>СибГИУ</a:t>
            </a:r>
            <a:r>
              <a:rPr lang="ru-RU" sz="1400" dirty="0">
                <a:latin typeface="+mn-lt"/>
              </a:rPr>
              <a:t>;</a:t>
            </a:r>
            <a:br>
              <a:rPr lang="ru-RU" sz="1400" dirty="0">
                <a:latin typeface="+mn-lt"/>
              </a:rPr>
            </a:br>
            <a:r>
              <a:rPr lang="ru-RU" sz="1400" dirty="0">
                <a:latin typeface="+mn-lt"/>
              </a:rPr>
              <a:t>-памятное фотографирование с администрацией университета;</a:t>
            </a:r>
            <a:br>
              <a:rPr lang="ru-RU" sz="1400" dirty="0">
                <a:latin typeface="+mn-lt"/>
              </a:rPr>
            </a:br>
            <a:r>
              <a:rPr lang="ru-RU" sz="1400" dirty="0">
                <a:latin typeface="+mn-lt"/>
              </a:rPr>
              <a:t>- публикация информации о победителях на сайте университета, в официальных аккаунтах социальных сетей вуза, в газете </a:t>
            </a:r>
            <a:r>
              <a:rPr lang="ru-RU" sz="1400" dirty="0" err="1" smtClean="0">
                <a:latin typeface="+mn-lt"/>
              </a:rPr>
              <a:t>СибГИУ</a:t>
            </a:r>
            <a:r>
              <a:rPr lang="ru-RU" sz="1400" dirty="0" smtClean="0">
                <a:latin typeface="+mn-lt"/>
              </a:rPr>
              <a:t>;</a:t>
            </a:r>
            <a:r>
              <a:rPr lang="ru-RU" sz="1400" dirty="0">
                <a:latin typeface="+mn-lt"/>
              </a:rPr>
              <a:t/>
            </a:r>
            <a:br>
              <a:rPr lang="ru-RU" sz="1400" dirty="0">
                <a:latin typeface="+mn-lt"/>
              </a:rPr>
            </a:br>
            <a:r>
              <a:rPr lang="ru-RU" sz="1400" dirty="0">
                <a:latin typeface="+mn-lt"/>
              </a:rPr>
              <a:t>- размещение фотографий победителей и призеров на Доске почета </a:t>
            </a:r>
            <a:r>
              <a:rPr lang="ru-RU" sz="1400" dirty="0" smtClean="0">
                <a:latin typeface="+mn-lt"/>
              </a:rPr>
              <a:t>университета;</a:t>
            </a:r>
            <a:r>
              <a:rPr lang="ru-RU" sz="1400" dirty="0">
                <a:latin typeface="+mn-lt"/>
              </a:rPr>
              <a:t/>
            </a:r>
            <a:br>
              <a:rPr lang="ru-RU" sz="1400" dirty="0">
                <a:latin typeface="+mn-lt"/>
              </a:rPr>
            </a:br>
            <a:r>
              <a:rPr lang="ru-RU" sz="1400" dirty="0">
                <a:latin typeface="+mn-lt"/>
              </a:rPr>
              <a:t>- вручение победителям и призерам сувенирной продукции от университета и подарков от партнеров университета;</a:t>
            </a:r>
            <a:br>
              <a:rPr lang="ru-RU" sz="1400" dirty="0">
                <a:latin typeface="+mn-lt"/>
              </a:rPr>
            </a:br>
            <a:r>
              <a:rPr lang="ru-RU" sz="1400" dirty="0" smtClean="0">
                <a:latin typeface="+mn-lt"/>
              </a:rPr>
              <a:t>- денежные </a:t>
            </a:r>
            <a:r>
              <a:rPr lang="ru-RU" sz="1400" dirty="0">
                <a:latin typeface="+mn-lt"/>
              </a:rPr>
              <a:t>премии в размере </a:t>
            </a:r>
            <a:r>
              <a:rPr lang="ru-RU" sz="1400" dirty="0" smtClean="0">
                <a:latin typeface="+mn-lt"/>
              </a:rPr>
              <a:t>0,5, 1 </a:t>
            </a:r>
            <a:r>
              <a:rPr lang="ru-RU" sz="1400" dirty="0">
                <a:latin typeface="+mn-lt"/>
              </a:rPr>
              <a:t>или 2 </a:t>
            </a:r>
            <a:r>
              <a:rPr lang="ru-RU" sz="1400" dirty="0" smtClean="0">
                <a:latin typeface="+mn-lt"/>
              </a:rPr>
              <a:t>стипендий.</a:t>
            </a:r>
            <a:endParaRPr lang="ru-RU" sz="14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532440" y="4893258"/>
            <a:ext cx="611560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06239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807" y="123478"/>
            <a:ext cx="82089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Повестка заседания</a:t>
            </a: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94323" y="627534"/>
            <a:ext cx="8784976" cy="4247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itchFamily="34" charset="0"/>
                <a:cs typeface="Calibri" pitchFamily="34" charset="0"/>
              </a:rPr>
              <a:t>1. </a:t>
            </a:r>
            <a:r>
              <a:rPr lang="ru-RU" altLang="ru-RU" sz="1800" dirty="0">
                <a:latin typeface="+mn-lt"/>
                <a:ea typeface="Calibri" pitchFamily="34" charset="0"/>
                <a:cs typeface="Calibri" pitchFamily="34" charset="0"/>
              </a:rPr>
              <a:t>Актуализация сведений об </a:t>
            </a:r>
            <a:r>
              <a:rPr lang="ru-RU" altLang="ru-RU" sz="1800" b="1" i="1" dirty="0">
                <a:latin typeface="+mn-lt"/>
                <a:ea typeface="Calibri" pitchFamily="34" charset="0"/>
                <a:cs typeface="Calibri" pitchFamily="34" charset="0"/>
              </a:rPr>
              <a:t>исполнении пунктов плана работы кураторов и классных руководителей</a:t>
            </a:r>
            <a:r>
              <a:rPr lang="ru-RU" altLang="ru-RU" sz="1800" dirty="0">
                <a:latin typeface="+mn-lt"/>
                <a:ea typeface="Calibri" pitchFamily="34" charset="0"/>
                <a:cs typeface="Calibri" pitchFamily="34" charset="0"/>
              </a:rPr>
              <a:t>, формирование отчетов о работе.</a:t>
            </a:r>
          </a:p>
          <a:p>
            <a:pPr marL="0" indent="0"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anose="02020603050405020304" pitchFamily="18" charset="0"/>
                <a:cs typeface="Symbol" panose="05050102010706020507" pitchFamily="18" charset="2"/>
              </a:rPr>
              <a:t>2. </a:t>
            </a:r>
            <a:r>
              <a:rPr lang="ru-RU" sz="1800" dirty="0">
                <a:latin typeface="+mn-lt"/>
                <a:ea typeface="Times New Roman" panose="02020603050405020304" pitchFamily="18" charset="0"/>
                <a:cs typeface="Symbol" panose="05050102010706020507" pitchFamily="18" charset="2"/>
              </a:rPr>
              <a:t>Анализ </a:t>
            </a:r>
            <a:r>
              <a:rPr lang="ru-RU" sz="1800" b="1" i="1" dirty="0">
                <a:latin typeface="+mn-lt"/>
                <a:ea typeface="Times New Roman" panose="02020603050405020304" pitchFamily="18" charset="0"/>
                <a:cs typeface="Symbol" panose="05050102010706020507" pitchFamily="18" charset="2"/>
              </a:rPr>
              <a:t>результатов участия первокурсников в фестивале </a:t>
            </a:r>
            <a:r>
              <a:rPr lang="ru-RU" sz="1800" dirty="0">
                <a:latin typeface="+mn-lt"/>
                <a:ea typeface="Times New Roman" panose="02020603050405020304" pitchFamily="18" charset="0"/>
                <a:cs typeface="Symbol" panose="05050102010706020507" pitchFamily="18" charset="2"/>
              </a:rPr>
              <a:t>непрофессионального студенческого творчества </a:t>
            </a:r>
          </a:p>
          <a:p>
            <a:pPr marL="0" indent="0"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800" b="1" i="1" dirty="0">
                <a:latin typeface="+mn-lt"/>
                <a:ea typeface="Times New Roman" panose="02020603050405020304" pitchFamily="18" charset="0"/>
                <a:cs typeface="Symbol" panose="05050102010706020507" pitchFamily="18" charset="2"/>
              </a:rPr>
              <a:t>«Студенческая осень. Первый шаг – 2024».</a:t>
            </a:r>
          </a:p>
          <a:p>
            <a:pPr marL="0" indent="0"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anose="02020603050405020304" pitchFamily="18" charset="0"/>
                <a:cs typeface="Symbol" panose="05050102010706020507" pitchFamily="18" charset="2"/>
              </a:rPr>
              <a:t>3. </a:t>
            </a:r>
            <a:r>
              <a:rPr lang="ru-RU" sz="1800" b="1" i="1" dirty="0">
                <a:latin typeface="+mn-lt"/>
                <a:ea typeface="Times New Roman" panose="02020603050405020304" pitchFamily="18" charset="0"/>
                <a:cs typeface="Symbol" panose="05050102010706020507" pitchFamily="18" charset="2"/>
              </a:rPr>
              <a:t>Новогодние мероприятия для обучающихся.</a:t>
            </a:r>
          </a:p>
          <a:p>
            <a:pPr marL="0" indent="0"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anose="02020603050405020304" pitchFamily="18" charset="0"/>
                <a:cs typeface="Symbol" panose="05050102010706020507" pitchFamily="18" charset="2"/>
              </a:rPr>
              <a:t>4. </a:t>
            </a:r>
            <a:r>
              <a:rPr lang="ru-RU" sz="1800" b="1" i="1" dirty="0">
                <a:latin typeface="+mn-lt"/>
                <a:ea typeface="Times New Roman" panose="02020603050405020304" pitchFamily="18" charset="0"/>
                <a:cs typeface="Symbol" panose="05050102010706020507" pitchFamily="18" charset="2"/>
              </a:rPr>
              <a:t>Подготовка к ректорскому приему обучающихся и работников университета. </a:t>
            </a:r>
            <a:r>
              <a:rPr lang="ru-RU" sz="1800" dirty="0">
                <a:latin typeface="+mn-lt"/>
                <a:ea typeface="Times New Roman" panose="02020603050405020304" pitchFamily="18" charset="0"/>
                <a:cs typeface="Symbol" panose="05050102010706020507" pitchFamily="18" charset="2"/>
              </a:rPr>
              <a:t>Рекомендации к награждению лучших кураторов и классных руководителей академических групп.</a:t>
            </a:r>
          </a:p>
          <a:p>
            <a:pPr marL="0" indent="0"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anose="02020603050405020304" pitchFamily="18" charset="0"/>
                <a:cs typeface="Symbol" panose="05050102010706020507" pitchFamily="18" charset="2"/>
              </a:rPr>
              <a:t>5. </a:t>
            </a:r>
            <a:r>
              <a:rPr lang="ru-RU" sz="1800" dirty="0">
                <a:latin typeface="+mn-lt"/>
                <a:ea typeface="Times New Roman" panose="02020603050405020304" pitchFamily="18" charset="0"/>
                <a:cs typeface="Symbol" panose="05050102010706020507" pitchFamily="18" charset="2"/>
              </a:rPr>
              <a:t>Организация </a:t>
            </a:r>
            <a:r>
              <a:rPr lang="ru-RU" sz="1800" b="1" i="1" dirty="0">
                <a:latin typeface="+mn-lt"/>
                <a:ea typeface="Times New Roman" panose="02020603050405020304" pitchFamily="18" charset="0"/>
                <a:cs typeface="Symbol" panose="05050102010706020507" pitchFamily="18" charset="2"/>
              </a:rPr>
              <a:t>экспертной оценки документов</a:t>
            </a:r>
            <a:r>
              <a:rPr lang="ru-RU" sz="1800" dirty="0">
                <a:latin typeface="+mn-lt"/>
                <a:ea typeface="Times New Roman" panose="02020603050405020304" pitchFamily="18" charset="0"/>
                <a:cs typeface="Symbol" panose="05050102010706020507" pitchFamily="18" charset="2"/>
              </a:rPr>
              <a:t>, поданных студентами для участия </a:t>
            </a:r>
            <a:r>
              <a:rPr lang="ru-RU" sz="1800" b="1" i="1" dirty="0">
                <a:latin typeface="+mn-lt"/>
                <a:ea typeface="Times New Roman" panose="02020603050405020304" pitchFamily="18" charset="0"/>
                <a:cs typeface="Symbol" panose="05050102010706020507" pitchFamily="18" charset="2"/>
              </a:rPr>
              <a:t>в конкурсе «Лучший староста – 2024», </a:t>
            </a:r>
          </a:p>
          <a:p>
            <a:pPr marL="0" indent="0"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800" b="1" i="1" dirty="0">
                <a:latin typeface="+mn-lt"/>
                <a:ea typeface="Times New Roman" panose="02020603050405020304" pitchFamily="18" charset="0"/>
                <a:cs typeface="Symbol" panose="05050102010706020507" pitchFamily="18" charset="2"/>
              </a:rPr>
              <a:t>«Лучший студент-2024»</a:t>
            </a:r>
          </a:p>
          <a:p>
            <a:pPr marL="0" indent="0"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anose="02020603050405020304" pitchFamily="18" charset="0"/>
                <a:cs typeface="Symbol" panose="05050102010706020507" pitchFamily="18" charset="2"/>
              </a:rPr>
              <a:t>6. </a:t>
            </a:r>
            <a:r>
              <a:rPr lang="ru-RU" sz="1800" b="1" i="1" dirty="0">
                <a:latin typeface="+mn-lt"/>
                <a:ea typeface="Times New Roman" panose="02020603050405020304" pitchFamily="18" charset="0"/>
                <a:cs typeface="Symbol" panose="05050102010706020507" pitchFamily="18" charset="2"/>
              </a:rPr>
              <a:t>Анализ учебной дисциплины и успеваемости обучающихся </a:t>
            </a:r>
          </a:p>
          <a:p>
            <a:pPr marL="0" indent="0"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800" b="1" i="1" dirty="0">
                <a:latin typeface="+mn-lt"/>
                <a:ea typeface="Times New Roman" panose="02020603050405020304" pitchFamily="18" charset="0"/>
                <a:cs typeface="Symbol" panose="05050102010706020507" pitchFamily="18" charset="2"/>
              </a:rPr>
              <a:t>по результатам второй аттестации</a:t>
            </a:r>
            <a:r>
              <a:rPr lang="ru-RU" sz="1800" dirty="0">
                <a:latin typeface="+mn-lt"/>
                <a:ea typeface="Times New Roman" panose="02020603050405020304" pitchFamily="18" charset="0"/>
                <a:cs typeface="Symbol" panose="05050102010706020507" pitchFamily="18" charset="2"/>
              </a:rPr>
              <a:t>.</a:t>
            </a: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748464" y="4893258"/>
            <a:ext cx="395536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40750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807" y="123478"/>
            <a:ext cx="82089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6.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Анализ учебной дисциплины и успеваемости обучающихся по результатам второй аттестации</a:t>
            </a: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336034" y="1419622"/>
            <a:ext cx="8784976" cy="178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2200" b="1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С материалами второй аттестации обучающихся </a:t>
            </a:r>
          </a:p>
          <a:p>
            <a:pPr marL="0" indent="0"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2200" b="1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можно ознакомиться </a:t>
            </a:r>
          </a:p>
          <a:p>
            <a:pPr marL="0" indent="0"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2200" b="1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в дирекциях институтов / УК  </a:t>
            </a:r>
          </a:p>
          <a:p>
            <a:pPr marL="0" indent="0"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2200" b="1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(в раздаточном материале – информационные сведения </a:t>
            </a:r>
          </a:p>
          <a:p>
            <a:pPr marL="0" indent="0"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2200" b="1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о проведенной процедуре)</a:t>
            </a:r>
            <a:endParaRPr lang="ru-RU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748464" y="4893258"/>
            <a:ext cx="395536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3141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807" y="123478"/>
            <a:ext cx="820891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itchFamily="34" charset="0"/>
                <a:cs typeface="Calibri" pitchFamily="34" charset="0"/>
              </a:rPr>
              <a:t>1. </a:t>
            </a:r>
            <a:r>
              <a:rPr lang="ru-RU" altLang="ru-RU" sz="2000" dirty="0">
                <a:latin typeface="+mj-lt"/>
                <a:ea typeface="Calibri" pitchFamily="34" charset="0"/>
                <a:cs typeface="Calibri" pitchFamily="34" charset="0"/>
              </a:rPr>
              <a:t>Актуализация сведений об </a:t>
            </a:r>
            <a:r>
              <a:rPr lang="ru-RU" altLang="ru-RU" sz="2000" b="1" i="1" dirty="0">
                <a:latin typeface="+mj-lt"/>
                <a:ea typeface="Calibri" pitchFamily="34" charset="0"/>
                <a:cs typeface="Calibri" pitchFamily="34" charset="0"/>
              </a:rPr>
              <a:t>исполнении пунктов плана работы кураторов и классных руководителей</a:t>
            </a:r>
            <a:r>
              <a:rPr lang="ru-RU" altLang="ru-RU" sz="2000" dirty="0">
                <a:latin typeface="+mj-lt"/>
                <a:ea typeface="Calibri" pitchFamily="34" charset="0"/>
                <a:cs typeface="Calibri" pitchFamily="34" charset="0"/>
              </a:rPr>
              <a:t>, формирование отчетов о работе.</a:t>
            </a: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179512" y="1064071"/>
            <a:ext cx="8784976" cy="3693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itchFamily="34" charset="0"/>
                <a:cs typeface="Calibri" pitchFamily="34" charset="0"/>
              </a:rPr>
              <a:t>1. </a:t>
            </a:r>
            <a:r>
              <a:rPr lang="ru-RU" altLang="ru-RU" sz="1800" b="1" i="1" dirty="0">
                <a:latin typeface="+mn-lt"/>
                <a:ea typeface="Calibri" pitchFamily="34" charset="0"/>
                <a:cs typeface="Calibri" pitchFamily="34" charset="0"/>
              </a:rPr>
              <a:t>Участие в заседаниях Совета кураторов и классных руководителей </a:t>
            </a:r>
            <a:r>
              <a:rPr lang="ru-RU" altLang="ru-RU" sz="1800" i="1" dirty="0">
                <a:latin typeface="+mn-lt"/>
                <a:ea typeface="Calibri" pitchFamily="34" charset="0"/>
                <a:cs typeface="Calibri" pitchFamily="34" charset="0"/>
              </a:rPr>
              <a:t>(ежемесячно).</a:t>
            </a:r>
          </a:p>
          <a:p>
            <a:pPr marL="0" indent="0"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itchFamily="34" charset="0"/>
                <a:cs typeface="Calibri" pitchFamily="34" charset="0"/>
              </a:rPr>
              <a:t>2. </a:t>
            </a:r>
            <a:r>
              <a:rPr lang="ru-RU" altLang="ru-RU" sz="1800" b="1" i="1" dirty="0">
                <a:latin typeface="+mn-lt"/>
                <a:ea typeface="Calibri" pitchFamily="34" charset="0"/>
                <a:cs typeface="Calibri" pitchFamily="34" charset="0"/>
              </a:rPr>
              <a:t>Контроль учебной дисциплины обучающихся</a:t>
            </a:r>
            <a:r>
              <a:rPr lang="ru-RU" altLang="ru-RU" sz="1800" dirty="0">
                <a:latin typeface="+mn-lt"/>
                <a:ea typeface="Calibri" pitchFamily="34" charset="0"/>
                <a:cs typeface="Calibri" pitchFamily="34" charset="0"/>
              </a:rPr>
              <a:t>, профилактическое посещение занятий с целью проверки присутствия обучающихся на занятиях </a:t>
            </a:r>
            <a:r>
              <a:rPr lang="ru-RU" altLang="ru-RU" sz="1800" i="1" dirty="0">
                <a:latin typeface="+mn-lt"/>
                <a:ea typeface="Calibri" pitchFamily="34" charset="0"/>
                <a:cs typeface="Calibri" pitchFamily="34" charset="0"/>
              </a:rPr>
              <a:t>(в течение семестра).</a:t>
            </a:r>
          </a:p>
          <a:p>
            <a:pPr marL="0" indent="0"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itchFamily="34" charset="0"/>
                <a:cs typeface="Calibri" pitchFamily="34" charset="0"/>
              </a:rPr>
              <a:t>3. </a:t>
            </a:r>
            <a:r>
              <a:rPr lang="ru-RU" altLang="ru-RU" sz="1800" b="1" i="1" dirty="0">
                <a:latin typeface="+mn-lt"/>
                <a:ea typeface="Calibri" pitchFamily="34" charset="0"/>
                <a:cs typeface="Calibri" pitchFamily="34" charset="0"/>
              </a:rPr>
              <a:t>Посещение общежитий </a:t>
            </a:r>
            <a:r>
              <a:rPr lang="ru-RU" altLang="ru-RU" sz="1800" i="1" dirty="0">
                <a:latin typeface="+mn-lt"/>
                <a:ea typeface="Calibri" pitchFamily="34" charset="0"/>
                <a:cs typeface="Calibri" pitchFamily="34" charset="0"/>
              </a:rPr>
              <a:t>(в течение семестра).</a:t>
            </a:r>
          </a:p>
          <a:p>
            <a:pPr marL="0" indent="0"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itchFamily="34" charset="0"/>
                <a:cs typeface="Calibri" pitchFamily="34" charset="0"/>
              </a:rPr>
              <a:t>4. </a:t>
            </a:r>
            <a:r>
              <a:rPr lang="ru-RU" altLang="ru-RU" sz="1800" dirty="0">
                <a:latin typeface="+mn-lt"/>
                <a:ea typeface="Calibri" pitchFamily="34" charset="0"/>
                <a:cs typeface="Calibri" pitchFamily="34" charset="0"/>
              </a:rPr>
              <a:t>Проведение кураторских пятиминуток, классных часов, организационных собраний с курируемыми группами </a:t>
            </a:r>
            <a:r>
              <a:rPr lang="ru-RU" altLang="ru-RU" sz="1800" i="1" dirty="0">
                <a:latin typeface="+mn-lt"/>
                <a:ea typeface="Calibri" pitchFamily="34" charset="0"/>
                <a:cs typeface="Calibri" pitchFamily="34" charset="0"/>
              </a:rPr>
              <a:t>(по запросу и графику).</a:t>
            </a:r>
          </a:p>
          <a:p>
            <a:pPr marL="0" indent="0"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itchFamily="34" charset="0"/>
                <a:cs typeface="Calibri" pitchFamily="34" charset="0"/>
              </a:rPr>
              <a:t>5. </a:t>
            </a:r>
            <a:r>
              <a:rPr lang="ru-RU" altLang="ru-RU" sz="1800" dirty="0">
                <a:latin typeface="+mn-lt"/>
                <a:ea typeface="Calibri" pitchFamily="34" charset="0"/>
                <a:cs typeface="Calibri" pitchFamily="34" charset="0"/>
              </a:rPr>
              <a:t>Организация информационной работы со студентами </a:t>
            </a:r>
            <a:r>
              <a:rPr lang="ru-RU" altLang="ru-RU" sz="1800" i="1" dirty="0">
                <a:latin typeface="+mn-lt"/>
                <a:ea typeface="Calibri" pitchFamily="34" charset="0"/>
                <a:cs typeface="Calibri" pitchFamily="34" charset="0"/>
              </a:rPr>
              <a:t>(в течение семестра).</a:t>
            </a:r>
          </a:p>
          <a:p>
            <a:pPr marL="0" indent="0"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itchFamily="34" charset="0"/>
                <a:cs typeface="Calibri" pitchFamily="34" charset="0"/>
              </a:rPr>
              <a:t>6. </a:t>
            </a:r>
            <a:r>
              <a:rPr lang="ru-RU" altLang="ru-RU" sz="1800" b="1" i="1" dirty="0">
                <a:latin typeface="+mn-lt"/>
                <a:ea typeface="Calibri" pitchFamily="34" charset="0"/>
                <a:cs typeface="Calibri" pitchFamily="34" charset="0"/>
              </a:rPr>
              <a:t>Организация участия студентов в собраниях </a:t>
            </a:r>
            <a:r>
              <a:rPr lang="ru-RU" altLang="ru-RU" sz="1800" dirty="0">
                <a:latin typeface="+mn-lt"/>
                <a:ea typeface="Calibri" pitchFamily="34" charset="0"/>
                <a:cs typeface="Calibri" pitchFamily="34" charset="0"/>
              </a:rPr>
              <a:t>старост, </a:t>
            </a:r>
            <a:r>
              <a:rPr lang="ru-RU" altLang="ru-RU" sz="1800" b="1" i="1" dirty="0">
                <a:latin typeface="+mn-lt"/>
                <a:ea typeface="Calibri" pitchFamily="34" charset="0"/>
                <a:cs typeface="Calibri" pitchFamily="34" charset="0"/>
              </a:rPr>
              <a:t>профилактических</a:t>
            </a:r>
            <a:r>
              <a:rPr lang="ru-RU" altLang="ru-RU" sz="1800" dirty="0">
                <a:latin typeface="+mn-lt"/>
                <a:ea typeface="Calibri" pitchFamily="34" charset="0"/>
                <a:cs typeface="Calibri" pitchFamily="34" charset="0"/>
              </a:rPr>
              <a:t> и </a:t>
            </a:r>
            <a:r>
              <a:rPr lang="ru-RU" altLang="ru-RU" sz="1800" b="1" i="1" dirty="0">
                <a:latin typeface="+mn-lt"/>
                <a:ea typeface="Calibri" pitchFamily="34" charset="0"/>
                <a:cs typeface="Calibri" pitchFamily="34" charset="0"/>
              </a:rPr>
              <a:t>просветительских лекциях </a:t>
            </a:r>
            <a:r>
              <a:rPr lang="ru-RU" altLang="ru-RU" sz="1800" i="1" dirty="0">
                <a:latin typeface="+mn-lt"/>
                <a:ea typeface="Calibri" pitchFamily="34" charset="0"/>
                <a:cs typeface="Calibri" pitchFamily="34" charset="0"/>
              </a:rPr>
              <a:t>(в течение семестра).</a:t>
            </a: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748464" y="4893258"/>
            <a:ext cx="395536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7011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807" y="123478"/>
            <a:ext cx="820891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itchFamily="34" charset="0"/>
                <a:cs typeface="Calibri" pitchFamily="34" charset="0"/>
              </a:rPr>
              <a:t>1. </a:t>
            </a:r>
            <a:r>
              <a:rPr lang="ru-RU" altLang="ru-RU" sz="2000" dirty="0">
                <a:latin typeface="+mj-lt"/>
                <a:ea typeface="Calibri" pitchFamily="34" charset="0"/>
                <a:cs typeface="Calibri" pitchFamily="34" charset="0"/>
              </a:rPr>
              <a:t>Актуализация сведений об </a:t>
            </a:r>
            <a:r>
              <a:rPr lang="ru-RU" altLang="ru-RU" sz="2000" b="1" i="1" dirty="0">
                <a:latin typeface="+mj-lt"/>
                <a:ea typeface="Calibri" pitchFamily="34" charset="0"/>
                <a:cs typeface="Calibri" pitchFamily="34" charset="0"/>
              </a:rPr>
              <a:t>исполнении пунктов плана работы кураторов и классных руководителей</a:t>
            </a:r>
            <a:r>
              <a:rPr lang="ru-RU" altLang="ru-RU" sz="2000" dirty="0">
                <a:latin typeface="+mj-lt"/>
                <a:ea typeface="Calibri" pitchFamily="34" charset="0"/>
                <a:cs typeface="Calibri" pitchFamily="34" charset="0"/>
              </a:rPr>
              <a:t>, формирование отчетов о работе.</a:t>
            </a: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179512" y="1161515"/>
            <a:ext cx="8784976" cy="3600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itchFamily="34" charset="0"/>
                <a:cs typeface="Calibri" pitchFamily="34" charset="0"/>
              </a:rPr>
              <a:t>7. </a:t>
            </a:r>
            <a:r>
              <a:rPr lang="ru-RU" altLang="ru-RU" sz="1900" b="1" i="1" dirty="0">
                <a:latin typeface="+mn-lt"/>
                <a:ea typeface="Calibri" pitchFamily="34" charset="0"/>
                <a:cs typeface="Calibri" pitchFamily="34" charset="0"/>
              </a:rPr>
              <a:t>Профильная работа с </a:t>
            </a:r>
            <a:r>
              <a:rPr lang="ru-RU" altLang="ru-RU" sz="1900" dirty="0">
                <a:latin typeface="+mn-lt"/>
                <a:ea typeface="Calibri" pitchFamily="34" charset="0"/>
                <a:cs typeface="Calibri" pitchFamily="34" charset="0"/>
              </a:rPr>
              <a:t>различными </a:t>
            </a:r>
            <a:r>
              <a:rPr lang="ru-RU" altLang="ru-RU" sz="1900" b="1" dirty="0">
                <a:latin typeface="+mn-lt"/>
                <a:ea typeface="Calibri" pitchFamily="34" charset="0"/>
                <a:cs typeface="Calibri" pitchFamily="34" charset="0"/>
              </a:rPr>
              <a:t>социальными категориями студентов </a:t>
            </a:r>
            <a:r>
              <a:rPr lang="ru-RU" altLang="ru-RU" sz="1900" i="1" dirty="0">
                <a:latin typeface="+mn-lt"/>
                <a:ea typeface="Calibri" pitchFamily="34" charset="0"/>
                <a:cs typeface="Calibri" pitchFamily="34" charset="0"/>
              </a:rPr>
              <a:t>(в течение </a:t>
            </a:r>
            <a:r>
              <a:rPr lang="ru-RU" altLang="ru-RU" sz="1900" i="1" dirty="0" smtClean="0">
                <a:latin typeface="+mn-lt"/>
                <a:ea typeface="Calibri" pitchFamily="34" charset="0"/>
                <a:cs typeface="Calibri" pitchFamily="34" charset="0"/>
              </a:rPr>
              <a:t>семестра</a:t>
            </a:r>
            <a:r>
              <a:rPr lang="ru-RU" altLang="ru-RU" sz="1900" i="1" dirty="0" smtClean="0">
                <a:latin typeface="+mn-lt"/>
                <a:ea typeface="Calibri" pitchFamily="34" charset="0"/>
                <a:cs typeface="Calibri" pitchFamily="34" charset="0"/>
              </a:rPr>
              <a:t>), </a:t>
            </a:r>
            <a:r>
              <a:rPr lang="ru-RU" altLang="ru-RU" sz="1900" dirty="0">
                <a:latin typeface="+mn-lt"/>
                <a:ea typeface="Calibri" pitchFamily="34" charset="0"/>
                <a:cs typeface="Calibri" pitchFamily="34" charset="0"/>
              </a:rPr>
              <a:t>сбор информации по социальным категориям студентов в рамках внешних запросов и мониторингов.</a:t>
            </a:r>
          </a:p>
          <a:p>
            <a:pPr marL="0" indent="0"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itchFamily="34" charset="0"/>
                <a:cs typeface="Calibri" pitchFamily="34" charset="0"/>
              </a:rPr>
              <a:t>8. </a:t>
            </a:r>
            <a:r>
              <a:rPr lang="ru-RU" altLang="ru-RU" sz="1900" b="1" i="1" dirty="0">
                <a:latin typeface="+mn-lt"/>
                <a:ea typeface="Calibri" pitchFamily="34" charset="0"/>
                <a:cs typeface="Calibri" pitchFamily="34" charset="0"/>
              </a:rPr>
              <a:t>Участие в цикле мероприятий адаптационного характера </a:t>
            </a:r>
            <a:r>
              <a:rPr lang="ru-RU" altLang="ru-RU" sz="1900" dirty="0">
                <a:latin typeface="+mn-lt"/>
                <a:ea typeface="Calibri" pitchFamily="34" charset="0"/>
                <a:cs typeface="Calibri" pitchFamily="34" charset="0"/>
              </a:rPr>
              <a:t>для студентов 1 курса </a:t>
            </a:r>
            <a:r>
              <a:rPr lang="ru-RU" altLang="ru-RU" sz="1900" i="1" dirty="0">
                <a:latin typeface="+mn-lt"/>
                <a:ea typeface="Calibri" pitchFamily="34" charset="0"/>
                <a:cs typeface="Calibri" pitchFamily="34" charset="0"/>
              </a:rPr>
              <a:t>(ежемесячно).</a:t>
            </a:r>
          </a:p>
          <a:p>
            <a:pPr marL="0" indent="0"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itchFamily="34" charset="0"/>
                <a:cs typeface="Calibri" pitchFamily="34" charset="0"/>
              </a:rPr>
              <a:t>9. </a:t>
            </a:r>
            <a:r>
              <a:rPr lang="ru-RU" altLang="ru-RU" sz="1900" b="1" i="1" dirty="0">
                <a:latin typeface="+mn-lt"/>
                <a:ea typeface="Calibri" pitchFamily="34" charset="0"/>
                <a:cs typeface="Calibri" pitchFamily="34" charset="0"/>
              </a:rPr>
              <a:t>Оказание содействия в организации творческих и иных мероприятий </a:t>
            </a:r>
            <a:r>
              <a:rPr lang="ru-RU" altLang="ru-RU" sz="1900" dirty="0">
                <a:latin typeface="+mn-lt"/>
                <a:ea typeface="Calibri" pitchFamily="34" charset="0"/>
                <a:cs typeface="Calibri" pitchFamily="34" charset="0"/>
              </a:rPr>
              <a:t>для первокурсников, организация участия студентов в системе внеучебных мероприятий </a:t>
            </a:r>
            <a:r>
              <a:rPr lang="ru-RU" altLang="ru-RU" sz="1900" i="1" dirty="0">
                <a:latin typeface="+mn-lt"/>
                <a:ea typeface="Calibri" pitchFamily="34" charset="0"/>
                <a:cs typeface="Calibri" pitchFamily="34" charset="0"/>
              </a:rPr>
              <a:t>(сентябрь).</a:t>
            </a:r>
          </a:p>
          <a:p>
            <a:pPr marL="0" indent="0"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itchFamily="34" charset="0"/>
                <a:cs typeface="Calibri" pitchFamily="34" charset="0"/>
              </a:rPr>
              <a:t>10. </a:t>
            </a:r>
            <a:r>
              <a:rPr lang="ru-RU" altLang="ru-RU" sz="1900" b="1" i="1" dirty="0">
                <a:latin typeface="+mn-lt"/>
                <a:ea typeface="Calibri" pitchFamily="34" charset="0"/>
                <a:cs typeface="Calibri" pitchFamily="34" charset="0"/>
              </a:rPr>
              <a:t>Подготовка индивидуального плана работы </a:t>
            </a:r>
            <a:r>
              <a:rPr lang="ru-RU" altLang="ru-RU" sz="1900" i="1" dirty="0" smtClean="0">
                <a:latin typeface="+mn-lt"/>
                <a:ea typeface="Calibri" pitchFamily="34" charset="0"/>
                <a:cs typeface="Calibri" pitchFamily="34" charset="0"/>
              </a:rPr>
              <a:t>(сентябрь).</a:t>
            </a:r>
            <a:endParaRPr lang="ru-RU" altLang="ru-RU" sz="1900" i="1" dirty="0">
              <a:latin typeface="+mn-lt"/>
              <a:ea typeface="Calibri" pitchFamily="34" charset="0"/>
              <a:cs typeface="Calibri" pitchFamily="34" charset="0"/>
            </a:endParaRPr>
          </a:p>
          <a:p>
            <a:pPr marL="0" indent="0"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itchFamily="34" charset="0"/>
                <a:cs typeface="Calibri" pitchFamily="34" charset="0"/>
              </a:rPr>
              <a:t>11. </a:t>
            </a:r>
            <a:r>
              <a:rPr lang="ru-RU" altLang="ru-RU" sz="1900" b="1" i="1" dirty="0">
                <a:latin typeface="+mn-lt"/>
                <a:ea typeface="Calibri" pitchFamily="34" charset="0"/>
                <a:cs typeface="Calibri" pitchFamily="34" charset="0"/>
              </a:rPr>
              <a:t>Подготовка отчета о работе в течение полугодия </a:t>
            </a:r>
            <a:r>
              <a:rPr lang="ru-RU" altLang="ru-RU" sz="1900" b="1" i="1" dirty="0">
                <a:solidFill>
                  <a:srgbClr val="C00000"/>
                </a:solidFill>
                <a:latin typeface="+mn-lt"/>
                <a:ea typeface="Calibri" pitchFamily="34" charset="0"/>
                <a:cs typeface="Calibri" pitchFamily="34" charset="0"/>
              </a:rPr>
              <a:t>(до 16 декабря 2024 г.)</a:t>
            </a: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748464" y="4893258"/>
            <a:ext cx="395536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59739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806" y="123478"/>
            <a:ext cx="834562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2. 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Анализ результатов участия первокурсников в фестивале «Студенческая осень»</a:t>
            </a: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114806" y="926594"/>
            <a:ext cx="8784976" cy="4093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itchFamily="34" charset="0"/>
                <a:cs typeface="Calibri" pitchFamily="34" charset="0"/>
              </a:rPr>
              <a:t>1 этап </a:t>
            </a:r>
            <a:r>
              <a:rPr lang="ru-RU" altLang="ru-RU" dirty="0">
                <a:latin typeface="+mn-lt"/>
                <a:ea typeface="Calibri" pitchFamily="34" charset="0"/>
                <a:cs typeface="Calibri" pitchFamily="34" charset="0"/>
              </a:rPr>
              <a:t>– </a:t>
            </a:r>
            <a:r>
              <a:rPr lang="ru-RU" altLang="ru-RU" b="1" i="1" dirty="0">
                <a:latin typeface="+mn-lt"/>
                <a:ea typeface="Calibri" pitchFamily="34" charset="0"/>
                <a:cs typeface="Calibri" pitchFamily="34" charset="0"/>
              </a:rPr>
              <a:t>организация конкурсных просмотров творческих номеров первокурсников </a:t>
            </a:r>
            <a:r>
              <a:rPr lang="ru-RU" altLang="ru-RU" b="1" dirty="0">
                <a:solidFill>
                  <a:srgbClr val="002060"/>
                </a:solidFill>
                <a:latin typeface="+mn-lt"/>
                <a:ea typeface="Calibri" pitchFamily="34" charset="0"/>
                <a:cs typeface="Calibri" pitchFamily="34" charset="0"/>
              </a:rPr>
              <a:t>(6-8 ноября 2024 г.)</a:t>
            </a:r>
          </a:p>
          <a:p>
            <a:pPr marL="0" indent="0" algn="just"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 dirty="0">
              <a:latin typeface="+mn-lt"/>
              <a:ea typeface="Calibri" pitchFamily="34" charset="0"/>
              <a:cs typeface="Calibri" pitchFamily="34" charset="0"/>
            </a:endParaRPr>
          </a:p>
          <a:p>
            <a:pPr marL="0" indent="0" algn="just"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Times New Roman" panose="02020603050405020304" pitchFamily="18" charset="0"/>
              <a:cs typeface="Calibri" pitchFamily="34" charset="0"/>
            </a:endParaRPr>
          </a:p>
          <a:p>
            <a:pPr marL="0" indent="0" algn="just"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Times New Roman" panose="02020603050405020304" pitchFamily="18" charset="0"/>
              <a:cs typeface="Calibri" pitchFamily="34" charset="0"/>
            </a:endParaRPr>
          </a:p>
          <a:p>
            <a:pPr marL="0" indent="0" algn="just"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Times New Roman" panose="02020603050405020304" pitchFamily="18" charset="0"/>
              <a:cs typeface="Calibri" pitchFamily="34" charset="0"/>
            </a:endParaRPr>
          </a:p>
          <a:p>
            <a:pPr marL="0" indent="0" algn="just"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Times New Roman" panose="02020603050405020304" pitchFamily="18" charset="0"/>
              <a:cs typeface="Calibri" pitchFamily="34" charset="0"/>
            </a:endParaRPr>
          </a:p>
          <a:p>
            <a:pPr marL="0" indent="0" algn="just"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Times New Roman" panose="02020603050405020304" pitchFamily="18" charset="0"/>
              <a:cs typeface="Calibri" pitchFamily="34" charset="0"/>
            </a:endParaRPr>
          </a:p>
          <a:p>
            <a:pPr marL="0" indent="0" algn="just"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Times New Roman" panose="02020603050405020304" pitchFamily="18" charset="0"/>
              <a:cs typeface="Calibri" pitchFamily="34" charset="0"/>
            </a:endParaRPr>
          </a:p>
          <a:p>
            <a:pPr marL="0" indent="0" algn="just"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Times New Roman" panose="02020603050405020304" pitchFamily="18" charset="0"/>
              <a:cs typeface="Calibri" pitchFamily="34" charset="0"/>
            </a:endParaRPr>
          </a:p>
          <a:p>
            <a:pPr marL="0" indent="0" algn="just"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Times New Roman" panose="02020603050405020304" pitchFamily="18" charset="0"/>
              <a:cs typeface="Calibri" pitchFamily="34" charset="0"/>
            </a:endParaRPr>
          </a:p>
          <a:p>
            <a:pPr marL="0" indent="0"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anose="02020603050405020304" pitchFamily="18" charset="0"/>
                <a:cs typeface="Calibri" pitchFamily="34" charset="0"/>
              </a:rPr>
              <a:t>2 этап </a:t>
            </a:r>
            <a:r>
              <a:rPr lang="ru-RU" dirty="0">
                <a:latin typeface="+mn-lt"/>
                <a:ea typeface="Times New Roman" panose="02020603050405020304" pitchFamily="18" charset="0"/>
                <a:cs typeface="Calibri" pitchFamily="34" charset="0"/>
              </a:rPr>
              <a:t>– </a:t>
            </a:r>
            <a:r>
              <a:rPr lang="ru-RU" i="1" dirty="0">
                <a:latin typeface="+mn-lt"/>
                <a:ea typeface="Times New Roman" panose="02020603050405020304" pitchFamily="18" charset="0"/>
                <a:cs typeface="Calibri" pitchFamily="34" charset="0"/>
              </a:rPr>
              <a:t>Гала-концерт Фестиваля, награждение победителей </a:t>
            </a:r>
            <a:r>
              <a:rPr lang="ru-RU" b="1" dirty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Calibri" pitchFamily="34" charset="0"/>
              </a:rPr>
              <a:t>(21 ноября 2024 г.). </a:t>
            </a:r>
            <a:r>
              <a:rPr lang="ru-RU" b="1" dirty="0">
                <a:latin typeface="+mn-lt"/>
                <a:ea typeface="Times New Roman" panose="02020603050405020304" pitchFamily="18" charset="0"/>
                <a:cs typeface="Calibri" pitchFamily="34" charset="0"/>
              </a:rPr>
              <a:t>Театр Металлургов</a:t>
            </a:r>
            <a:endParaRPr lang="ru-RU" b="1" dirty="0">
              <a:latin typeface="+mn-lt"/>
              <a:ea typeface="Times New Roman" panose="02020603050405020304" pitchFamily="18" charset="0"/>
              <a:cs typeface="Symbol" panose="05050102010706020507" pitchFamily="18" charset="2"/>
            </a:endParaRP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748464" y="4893258"/>
            <a:ext cx="395536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  <p:pic>
        <p:nvPicPr>
          <p:cNvPr id="1028" name="Picture 4">
            <a:extLst>
              <a:ext uri="{FF2B5EF4-FFF2-40B4-BE49-F238E27FC236}">
                <a16:creationId xmlns="" xmlns:a16="http://schemas.microsoft.com/office/drawing/2014/main" id="{E9F294B2-C2C4-BB55-3287-7E0551AA9F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067" y="1641069"/>
            <a:ext cx="3994227" cy="2661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>
            <a:extLst>
              <a:ext uri="{FF2B5EF4-FFF2-40B4-BE49-F238E27FC236}">
                <a16:creationId xmlns="" xmlns:a16="http://schemas.microsoft.com/office/drawing/2014/main" id="{E47FB3C7-1EAA-6B3D-24C4-92D12F787E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2538" y="1641069"/>
            <a:ext cx="3994228" cy="2666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46521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807" y="123478"/>
            <a:ext cx="82089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Количественные результаты участия первокурсников </a:t>
            </a:r>
          </a:p>
          <a:p>
            <a:pPr algn="ctr"/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в фестивале «Студенческая осень. Первый шаг»</a:t>
            </a: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748464" y="4893258"/>
            <a:ext cx="395536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="" xmlns:a16="http://schemas.microsoft.com/office/drawing/2014/main" id="{AE049095-575C-391B-A9F4-558969C2DA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1472636"/>
              </p:ext>
            </p:extLst>
          </p:nvPr>
        </p:nvGraphicFramePr>
        <p:xfrm>
          <a:off x="105391" y="915566"/>
          <a:ext cx="8849680" cy="39748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3849">
                  <a:extLst>
                    <a:ext uri="{9D8B030D-6E8A-4147-A177-3AD203B41FA5}">
                      <a16:colId xmlns="" xmlns:a16="http://schemas.microsoft.com/office/drawing/2014/main" val="826316400"/>
                    </a:ext>
                  </a:extLst>
                </a:gridCol>
                <a:gridCol w="1622455">
                  <a:extLst>
                    <a:ext uri="{9D8B030D-6E8A-4147-A177-3AD203B41FA5}">
                      <a16:colId xmlns="" xmlns:a16="http://schemas.microsoft.com/office/drawing/2014/main" val="1537932536"/>
                    </a:ext>
                  </a:extLst>
                </a:gridCol>
                <a:gridCol w="1656184">
                  <a:extLst>
                    <a:ext uri="{9D8B030D-6E8A-4147-A177-3AD203B41FA5}">
                      <a16:colId xmlns="" xmlns:a16="http://schemas.microsoft.com/office/drawing/2014/main" val="3149782707"/>
                    </a:ext>
                  </a:extLst>
                </a:gridCol>
                <a:gridCol w="1224136">
                  <a:extLst>
                    <a:ext uri="{9D8B030D-6E8A-4147-A177-3AD203B41FA5}">
                      <a16:colId xmlns="" xmlns:a16="http://schemas.microsoft.com/office/drawing/2014/main" val="2418471946"/>
                    </a:ext>
                  </a:extLst>
                </a:gridCol>
                <a:gridCol w="1152128">
                  <a:extLst>
                    <a:ext uri="{9D8B030D-6E8A-4147-A177-3AD203B41FA5}">
                      <a16:colId xmlns="" xmlns:a16="http://schemas.microsoft.com/office/drawing/2014/main" val="3003953827"/>
                    </a:ext>
                  </a:extLst>
                </a:gridCol>
                <a:gridCol w="2080928">
                  <a:extLst>
                    <a:ext uri="{9D8B030D-6E8A-4147-A177-3AD203B41FA5}">
                      <a16:colId xmlns="" xmlns:a16="http://schemas.microsoft.com/office/drawing/2014/main" val="2341483452"/>
                    </a:ext>
                  </a:extLst>
                </a:gridCol>
              </a:tblGrid>
              <a:tr h="745852">
                <a:tc>
                  <a:txBody>
                    <a:bodyPr/>
                    <a:lstStyle/>
                    <a:p>
                      <a:pPr algn="ctr"/>
                      <a:r>
                        <a:rPr lang="ru-RU" sz="1150" dirty="0">
                          <a:solidFill>
                            <a:srgbClr val="002060"/>
                          </a:solidFill>
                        </a:rPr>
                        <a:t>Название института / УК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50" dirty="0">
                          <a:solidFill>
                            <a:srgbClr val="002060"/>
                          </a:solidFill>
                        </a:rPr>
                        <a:t>Количество заявок </a:t>
                      </a:r>
                    </a:p>
                    <a:p>
                      <a:pPr algn="ctr"/>
                      <a:r>
                        <a:rPr lang="ru-RU" sz="1150" dirty="0">
                          <a:solidFill>
                            <a:srgbClr val="002060"/>
                          </a:solidFill>
                        </a:rPr>
                        <a:t>на заочный этап фестиваля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50" dirty="0">
                          <a:solidFill>
                            <a:srgbClr val="002060"/>
                          </a:solidFill>
                        </a:rPr>
                        <a:t>Количество заявок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50" dirty="0">
                          <a:solidFill>
                            <a:srgbClr val="002060"/>
                          </a:solidFill>
                        </a:rPr>
                        <a:t>на очный этап фестиваля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50" dirty="0">
                          <a:solidFill>
                            <a:srgbClr val="002060"/>
                          </a:solidFill>
                        </a:rPr>
                        <a:t>Общее </a:t>
                      </a:r>
                    </a:p>
                    <a:p>
                      <a:pPr algn="ctr"/>
                      <a:r>
                        <a:rPr lang="ru-RU" sz="1150" dirty="0">
                          <a:solidFill>
                            <a:srgbClr val="002060"/>
                          </a:solidFill>
                        </a:rPr>
                        <a:t>количество заявок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50" dirty="0">
                          <a:solidFill>
                            <a:srgbClr val="002060"/>
                          </a:solidFill>
                        </a:rPr>
                        <a:t>Количество призовых мест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50" dirty="0">
                          <a:solidFill>
                            <a:srgbClr val="002060"/>
                          </a:solidFill>
                        </a:rPr>
                        <a:t>Общие результаты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856965907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tx1"/>
                          </a:solidFill>
                        </a:rPr>
                        <a:t>УК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/>
                        <a:t>3</a:t>
                      </a:r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/>
                        <a:t>8</a:t>
                      </a:r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/>
                        <a:t>11</a:t>
                      </a:r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/>
                        <a:t>8</a:t>
                      </a:r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/>
                        <a:t>31,69 </a:t>
                      </a:r>
                      <a:r>
                        <a:rPr lang="ru-RU" sz="1100" b="1" dirty="0"/>
                        <a:t>балла </a:t>
                      </a:r>
                      <a:r>
                        <a:rPr lang="ru-RU" sz="1100" b="1" dirty="0">
                          <a:solidFill>
                            <a:srgbClr val="C00000"/>
                          </a:solidFill>
                        </a:rPr>
                        <a:t>(2 место)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39420986"/>
                  </a:ext>
                </a:extLst>
              </a:tr>
              <a:tr h="277232"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ИТУР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/>
                        <a:t>0</a:t>
                      </a:r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i="0" dirty="0" smtClean="0"/>
                        <a:t>3</a:t>
                      </a:r>
                      <a:endParaRPr lang="ru-RU" sz="1100" b="1" i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/>
                        <a:t>3</a:t>
                      </a:r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/>
                        <a:t>3</a:t>
                      </a:r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/>
                        <a:t>12,83 балла</a:t>
                      </a:r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67626383"/>
                  </a:ext>
                </a:extLst>
              </a:tr>
              <a:tr h="296024"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err="1">
                          <a:solidFill>
                            <a:schemeClr val="tx1"/>
                          </a:solidFill>
                        </a:rPr>
                        <a:t>ИМиМ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/>
                        <a:t>0 баллов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538755713"/>
                  </a:ext>
                </a:extLst>
              </a:tr>
              <a:tr h="264016"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err="1">
                          <a:solidFill>
                            <a:schemeClr val="tx1"/>
                          </a:solidFill>
                        </a:rPr>
                        <a:t>ИПиТ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/>
                        <a:t>0</a:t>
                      </a:r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/>
                        <a:t>2</a:t>
                      </a:r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/>
                        <a:t>2</a:t>
                      </a:r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/>
                        <a:t>1</a:t>
                      </a:r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/>
                        <a:t>5,32 балла</a:t>
                      </a:r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94207117"/>
                  </a:ext>
                </a:extLst>
              </a:tr>
              <a:tr h="304016"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err="1">
                          <a:solidFill>
                            <a:schemeClr val="tx1"/>
                          </a:solidFill>
                        </a:rPr>
                        <a:t>ИГДиГ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/>
                        <a:t>0</a:t>
                      </a:r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/>
                        <a:t>7</a:t>
                      </a:r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/>
                        <a:t>7</a:t>
                      </a:r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/>
                        <a:t>7</a:t>
                      </a:r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/>
                        <a:t>28,19 балла </a:t>
                      </a:r>
                      <a:r>
                        <a:rPr lang="ru-RU" sz="1100" b="1" dirty="0" smtClean="0">
                          <a:solidFill>
                            <a:srgbClr val="C00000"/>
                          </a:solidFill>
                        </a:rPr>
                        <a:t>(3 место)</a:t>
                      </a:r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89366952"/>
                  </a:ext>
                </a:extLst>
              </a:tr>
              <a:tr h="272008"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err="1">
                          <a:solidFill>
                            <a:schemeClr val="tx1"/>
                          </a:solidFill>
                        </a:rPr>
                        <a:t>ИИТиАС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/>
                        <a:t>0</a:t>
                      </a:r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/>
                        <a:t>4</a:t>
                      </a:r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/>
                        <a:t>4</a:t>
                      </a:r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/>
                        <a:t>4</a:t>
                      </a:r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/>
                        <a:t>18,83 балла</a:t>
                      </a:r>
                      <a:endParaRPr lang="ru-RU" sz="11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49843044"/>
                  </a:ext>
                </a:extLst>
              </a:tr>
              <a:tr h="312008"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tx1"/>
                          </a:solidFill>
                        </a:rPr>
                        <a:t>АСИ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/>
                        <a:t>178</a:t>
                      </a:r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/>
                        <a:t>18</a:t>
                      </a:r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/>
                        <a:t>196</a:t>
                      </a:r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/>
                        <a:t>40</a:t>
                      </a:r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/>
                        <a:t>136,38 балла </a:t>
                      </a:r>
                      <a:r>
                        <a:rPr lang="ru-RU" sz="1100" b="1" dirty="0">
                          <a:solidFill>
                            <a:srgbClr val="C00000"/>
                          </a:solidFill>
                        </a:rPr>
                        <a:t>(гран-при)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47270741"/>
                  </a:ext>
                </a:extLst>
              </a:tr>
              <a:tr h="280000"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tx1"/>
                          </a:solidFill>
                        </a:rPr>
                        <a:t>ИПО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/>
                        <a:t>64</a:t>
                      </a:r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/>
                        <a:t>15</a:t>
                      </a:r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/>
                        <a:t>79</a:t>
                      </a:r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/>
                        <a:t>37</a:t>
                      </a:r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/>
                        <a:t>119, 94 балла </a:t>
                      </a:r>
                      <a:r>
                        <a:rPr lang="ru-RU" sz="1100" b="1" dirty="0">
                          <a:solidFill>
                            <a:srgbClr val="C00000"/>
                          </a:solidFill>
                        </a:rPr>
                        <a:t>(1 место)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688048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err="1">
                          <a:solidFill>
                            <a:schemeClr val="tx1"/>
                          </a:solidFill>
                        </a:rPr>
                        <a:t>ИФКЗиС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/>
                        <a:t>0</a:t>
                      </a:r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/>
                        <a:t>1</a:t>
                      </a:r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/>
                        <a:t>1</a:t>
                      </a:r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/>
                        <a:t>1</a:t>
                      </a:r>
                      <a:endParaRPr lang="ru-RU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/>
                        <a:t>7 </a:t>
                      </a:r>
                      <a:r>
                        <a:rPr lang="ru-RU" sz="1100" b="1" dirty="0"/>
                        <a:t>баллов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700902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150" b="1" dirty="0">
                          <a:solidFill>
                            <a:schemeClr val="tx1"/>
                          </a:solidFill>
                        </a:rPr>
                        <a:t>ИТОГО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245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58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303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101 </a:t>
                      </a:r>
                    </a:p>
                    <a:p>
                      <a:pPr algn="ctr"/>
                      <a:r>
                        <a:rPr lang="ru-RU" sz="1000" b="1" dirty="0" smtClean="0"/>
                        <a:t>(в 2023 г. – 77)</a:t>
                      </a:r>
                      <a:endParaRPr lang="ru-RU" sz="1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5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4633067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9721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807" y="0"/>
            <a:ext cx="82089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Количественные результаты участия первокурсников </a:t>
            </a:r>
          </a:p>
          <a:p>
            <a:pPr algn="ctr"/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в фестивале «Студенческая осень. Первый шаг»</a:t>
            </a: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748464" y="4893258"/>
            <a:ext cx="395536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="" xmlns:a16="http://schemas.microsoft.com/office/drawing/2014/main" id="{AE049095-575C-391B-A9F4-558969C2DA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0811302"/>
              </p:ext>
            </p:extLst>
          </p:nvPr>
        </p:nvGraphicFramePr>
        <p:xfrm>
          <a:off x="179512" y="707886"/>
          <a:ext cx="5786632" cy="41886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3562">
                  <a:extLst>
                    <a:ext uri="{9D8B030D-6E8A-4147-A177-3AD203B41FA5}">
                      <a16:colId xmlns="" xmlns:a16="http://schemas.microsoft.com/office/drawing/2014/main" val="826316400"/>
                    </a:ext>
                  </a:extLst>
                </a:gridCol>
                <a:gridCol w="1568726">
                  <a:extLst>
                    <a:ext uri="{9D8B030D-6E8A-4147-A177-3AD203B41FA5}">
                      <a16:colId xmlns="" xmlns:a16="http://schemas.microsoft.com/office/drawing/2014/main" val="2418471946"/>
                    </a:ext>
                  </a:extLst>
                </a:gridCol>
                <a:gridCol w="1656184">
                  <a:extLst>
                    <a:ext uri="{9D8B030D-6E8A-4147-A177-3AD203B41FA5}">
                      <a16:colId xmlns="" xmlns:a16="http://schemas.microsoft.com/office/drawing/2014/main" val="159872983"/>
                    </a:ext>
                  </a:extLst>
                </a:gridCol>
                <a:gridCol w="1538160"/>
              </a:tblGrid>
              <a:tr h="577060">
                <a:tc rowSpan="2"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002060"/>
                          </a:solidFill>
                          <a:latin typeface="+mn-lt"/>
                        </a:rPr>
                        <a:t>Название института / УК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002060"/>
                          </a:solidFill>
                          <a:latin typeface="+mn-lt"/>
                        </a:rPr>
                        <a:t>Количество участников </a:t>
                      </a:r>
                    </a:p>
                    <a:p>
                      <a:pPr algn="ctr"/>
                      <a:r>
                        <a:rPr lang="ru-RU" sz="1200" dirty="0">
                          <a:solidFill>
                            <a:srgbClr val="002060"/>
                          </a:solidFill>
                          <a:latin typeface="+mn-lt"/>
                        </a:rPr>
                        <a:t>фестиваля «Студенческая осень»</a:t>
                      </a:r>
                      <a:r>
                        <a:rPr lang="ru-RU" sz="1200" baseline="0" dirty="0">
                          <a:solidFill>
                            <a:srgbClr val="002060"/>
                          </a:solidFill>
                          <a:latin typeface="+mn-lt"/>
                        </a:rPr>
                        <a:t> 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856965907"/>
                  </a:ext>
                </a:extLst>
              </a:tr>
              <a:tr h="29847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+mn-lt"/>
                        </a:rPr>
                        <a:t>2022</a:t>
                      </a:r>
                      <a:endParaRPr lang="ru-RU" sz="1200" b="1" dirty="0">
                        <a:latin typeface="+mn-lt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+mn-lt"/>
                        </a:rPr>
                        <a:t>2023</a:t>
                      </a:r>
                      <a:endParaRPr lang="ru-RU" sz="1200" b="1" dirty="0">
                        <a:latin typeface="+mn-lt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+mn-lt"/>
                        </a:rPr>
                        <a:t>2024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44277164"/>
                  </a:ext>
                </a:extLst>
              </a:tr>
              <a:tr h="328327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УК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15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27</a:t>
                      </a:r>
                      <a:endParaRPr lang="ru-RU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15</a:t>
                      </a:r>
                      <a:endParaRPr lang="ru-RU" sz="12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39420986"/>
                  </a:ext>
                </a:extLst>
              </a:tr>
              <a:tr h="328327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ИТУР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5 </a:t>
                      </a:r>
                      <a:endParaRPr lang="ru-RU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11</a:t>
                      </a:r>
                      <a:endParaRPr lang="ru-RU" sz="12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67626383"/>
                  </a:ext>
                </a:extLst>
              </a:tr>
              <a:tr h="328327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err="1">
                          <a:solidFill>
                            <a:schemeClr val="tx1"/>
                          </a:solidFill>
                          <a:latin typeface="+mn-lt"/>
                        </a:rPr>
                        <a:t>ИМиМ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1 </a:t>
                      </a:r>
                      <a:endParaRPr lang="ru-RU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  <a:endParaRPr lang="ru-RU" sz="12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538755713"/>
                  </a:ext>
                </a:extLst>
              </a:tr>
              <a:tr h="328327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err="1">
                          <a:solidFill>
                            <a:schemeClr val="tx1"/>
                          </a:solidFill>
                          <a:latin typeface="+mn-lt"/>
                        </a:rPr>
                        <a:t>ИПиТ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10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10 </a:t>
                      </a:r>
                      <a:endParaRPr lang="ru-RU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  <a:endParaRPr lang="ru-RU" sz="12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94207117"/>
                  </a:ext>
                </a:extLst>
              </a:tr>
              <a:tr h="328327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err="1">
                          <a:solidFill>
                            <a:schemeClr val="tx1"/>
                          </a:solidFill>
                          <a:latin typeface="+mn-lt"/>
                        </a:rPr>
                        <a:t>ИГДиГ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12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5 </a:t>
                      </a:r>
                      <a:endParaRPr lang="ru-RU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7</a:t>
                      </a:r>
                      <a:endParaRPr lang="ru-RU" sz="12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89366952"/>
                  </a:ext>
                </a:extLst>
              </a:tr>
              <a:tr h="328327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err="1">
                          <a:solidFill>
                            <a:schemeClr val="tx1"/>
                          </a:solidFill>
                          <a:latin typeface="+mn-lt"/>
                        </a:rPr>
                        <a:t>ИИТиАС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14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18 </a:t>
                      </a:r>
                      <a:endParaRPr lang="ru-RU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5</a:t>
                      </a:r>
                      <a:endParaRPr lang="ru-RU" sz="12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49843044"/>
                  </a:ext>
                </a:extLst>
              </a:tr>
              <a:tr h="328327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АСИ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29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28 </a:t>
                      </a:r>
                      <a:endParaRPr lang="ru-RU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ru-RU" sz="12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3</a:t>
                      </a:r>
                      <a:endParaRPr lang="ru-RU" sz="12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47270741"/>
                  </a:ext>
                </a:extLst>
              </a:tr>
              <a:tr h="328327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ИПО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36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60 </a:t>
                      </a:r>
                      <a:endParaRPr lang="ru-RU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23</a:t>
                      </a:r>
                      <a:endParaRPr lang="ru-RU" sz="12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68804888"/>
                  </a:ext>
                </a:extLst>
              </a:tr>
              <a:tr h="328327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err="1">
                          <a:solidFill>
                            <a:schemeClr val="tx1"/>
                          </a:solidFill>
                          <a:latin typeface="+mn-lt"/>
                        </a:rPr>
                        <a:t>ИФКЗиС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2 </a:t>
                      </a:r>
                      <a:endParaRPr lang="ru-RU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5</a:t>
                      </a:r>
                      <a:endParaRPr lang="ru-RU" sz="12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70090275"/>
                  </a:ext>
                </a:extLst>
              </a:tr>
              <a:tr h="358175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ИТОГО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116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156</a:t>
                      </a:r>
                      <a:endParaRPr lang="ru-RU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102</a:t>
                      </a:r>
                      <a:endParaRPr lang="ru-RU" sz="12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12143356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43DA07A9-28A5-8B72-6369-D5BFEDF41325}"/>
              </a:ext>
            </a:extLst>
          </p:cNvPr>
          <p:cNvSpPr txBox="1"/>
          <p:nvPr/>
        </p:nvSpPr>
        <p:spPr>
          <a:xfrm>
            <a:off x="6041170" y="843558"/>
            <a:ext cx="2987824" cy="36948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Специальные номинации, результаты</a:t>
            </a:r>
          </a:p>
          <a:p>
            <a:pPr algn="ctr"/>
            <a:endParaRPr lang="ru-RU" sz="1400" b="1" dirty="0"/>
          </a:p>
          <a:p>
            <a:pPr lvl="0" algn="ctr">
              <a:lnSpc>
                <a:spcPct val="115000"/>
              </a:lnSpc>
            </a:pPr>
            <a:r>
              <a:rPr lang="ru-RU" sz="1800" b="1" dirty="0">
                <a:solidFill>
                  <a:srgbClr val="C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Открытие фестиваля</a:t>
            </a:r>
          </a:p>
          <a:p>
            <a:pPr lvl="0">
              <a:lnSpc>
                <a:spcPct val="115000"/>
              </a:lnSpc>
            </a:pPr>
            <a:r>
              <a:rPr lang="ru-RU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Поклонова</a:t>
            </a:r>
            <a:r>
              <a:rPr lang="ru-RU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Анастасия</a:t>
            </a:r>
            <a:r>
              <a:rPr lang="ru-RU" sz="18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ИПО</a:t>
            </a:r>
            <a:endParaRPr lang="ru-RU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1800" b="1" dirty="0" smtClean="0">
                <a:solidFill>
                  <a:srgbClr val="C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Мисс </a:t>
            </a:r>
            <a:r>
              <a:rPr lang="ru-RU" sz="1800" b="1" dirty="0">
                <a:solidFill>
                  <a:srgbClr val="C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и Мистер фестиваля</a:t>
            </a:r>
          </a:p>
          <a:p>
            <a:pPr algn="ctr"/>
            <a:r>
              <a:rPr lang="ru-RU" sz="1800" dirty="0">
                <a:solidFill>
                  <a:srgbClr val="C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Язовская</a:t>
            </a:r>
            <a:r>
              <a:rPr lang="ru-RU" sz="18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Дивея</a:t>
            </a:r>
            <a:r>
              <a:rPr lang="ru-RU" sz="18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ИПО</a:t>
            </a:r>
          </a:p>
          <a:p>
            <a:pPr algn="ctr"/>
            <a:r>
              <a:rPr lang="ru-RU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Горностаев Сергей, </a:t>
            </a:r>
            <a:r>
              <a:rPr lang="ru-RU" sz="18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АСИ</a:t>
            </a:r>
            <a:endParaRPr lang="ru-RU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3024646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807" y="123478"/>
            <a:ext cx="82089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itchFamily="34" charset="0"/>
                <a:cs typeface="Calibri" pitchFamily="34" charset="0"/>
              </a:rPr>
              <a:t>3. </a:t>
            </a:r>
            <a:r>
              <a:rPr lang="ru-RU" altLang="ru-RU" sz="2400" dirty="0">
                <a:latin typeface="+mj-lt"/>
                <a:ea typeface="Calibri" pitchFamily="34" charset="0"/>
                <a:cs typeface="Calibri" pitchFamily="34" charset="0"/>
              </a:rPr>
              <a:t>Новогодние мероприятия для обучающихся</a:t>
            </a: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114807" y="579434"/>
            <a:ext cx="8784976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itchFamily="34" charset="0"/>
                <a:cs typeface="Calibri" pitchFamily="34" charset="0"/>
              </a:rPr>
              <a:t>Период проведения: </a:t>
            </a:r>
            <a:r>
              <a:rPr lang="ru-RU" altLang="ru-RU" b="1" dirty="0">
                <a:latin typeface="+mn-lt"/>
                <a:ea typeface="Calibri" pitchFamily="34" charset="0"/>
                <a:cs typeface="Calibri" pitchFamily="34" charset="0"/>
              </a:rPr>
              <a:t>с </a:t>
            </a:r>
            <a:r>
              <a:rPr lang="ru-RU" altLang="ru-RU" b="1" dirty="0" smtClean="0">
                <a:latin typeface="+mn-lt"/>
                <a:ea typeface="Calibri" pitchFamily="34" charset="0"/>
                <a:cs typeface="Calibri" pitchFamily="34" charset="0"/>
              </a:rPr>
              <a:t>3 </a:t>
            </a:r>
            <a:r>
              <a:rPr lang="ru-RU" altLang="ru-RU" b="1" dirty="0">
                <a:latin typeface="+mn-lt"/>
                <a:ea typeface="Calibri" pitchFamily="34" charset="0"/>
                <a:cs typeface="Calibri" pitchFamily="34" charset="0"/>
              </a:rPr>
              <a:t>по </a:t>
            </a:r>
            <a:r>
              <a:rPr lang="ru-RU" altLang="ru-RU" b="1" dirty="0" smtClean="0">
                <a:latin typeface="+mn-lt"/>
                <a:ea typeface="Calibri" pitchFamily="34" charset="0"/>
                <a:cs typeface="Calibri" pitchFamily="34" charset="0"/>
              </a:rPr>
              <a:t>18 декабря 2024 г.</a:t>
            </a:r>
            <a:endParaRPr lang="ru-RU" altLang="ru-RU" b="1" dirty="0">
              <a:latin typeface="+mn-lt"/>
              <a:ea typeface="Calibri" pitchFamily="34" charset="0"/>
              <a:cs typeface="Calibri" pitchFamily="34" charset="0"/>
            </a:endParaRPr>
          </a:p>
          <a:p>
            <a:pPr marL="0" indent="0"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Calibri" pitchFamily="34" charset="0"/>
              <a:cs typeface="Calibri" pitchFamily="34" charset="0"/>
            </a:endParaRPr>
          </a:p>
          <a:p>
            <a:pPr marL="0" indent="0"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itchFamily="34" charset="0"/>
                <a:cs typeface="Calibri" pitchFamily="34" charset="0"/>
              </a:rPr>
              <a:t>Содержание  мероприятий, сроки</a:t>
            </a:r>
          </a:p>
          <a:p>
            <a:pPr marL="0" indent="0"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>
                <a:solidFill>
                  <a:srgbClr val="002060"/>
                </a:solidFill>
                <a:latin typeface="+mn-lt"/>
                <a:ea typeface="Calibri" pitchFamily="34" charset="0"/>
                <a:cs typeface="Calibri" pitchFamily="34" charset="0"/>
              </a:rPr>
              <a:t>1. </a:t>
            </a:r>
            <a:r>
              <a:rPr lang="ru-RU" altLang="ru-RU" b="1" i="1" dirty="0">
                <a:solidFill>
                  <a:srgbClr val="7030A0"/>
                </a:solidFill>
                <a:latin typeface="+mn-lt"/>
                <a:ea typeface="Calibri" pitchFamily="34" charset="0"/>
                <a:cs typeface="Calibri" pitchFamily="34" charset="0"/>
              </a:rPr>
              <a:t>Студенческие «</a:t>
            </a:r>
            <a:r>
              <a:rPr lang="ru-RU" altLang="ru-RU" b="1" i="1" dirty="0" err="1">
                <a:solidFill>
                  <a:srgbClr val="7030A0"/>
                </a:solidFill>
                <a:latin typeface="+mn-lt"/>
                <a:ea typeface="Calibri" pitchFamily="34" charset="0"/>
                <a:cs typeface="Calibri" pitchFamily="34" charset="0"/>
              </a:rPr>
              <a:t>Арбаты</a:t>
            </a:r>
            <a:r>
              <a:rPr lang="ru-RU" altLang="ru-RU" i="1" dirty="0">
                <a:solidFill>
                  <a:srgbClr val="7030A0"/>
                </a:solidFill>
                <a:latin typeface="+mn-lt"/>
                <a:ea typeface="Calibri" pitchFamily="34" charset="0"/>
                <a:cs typeface="Calibri" pitchFamily="34" charset="0"/>
              </a:rPr>
              <a:t>»</a:t>
            </a:r>
            <a:r>
              <a:rPr lang="ru-RU" altLang="ru-RU" dirty="0">
                <a:latin typeface="+mn-lt"/>
                <a:ea typeface="Calibri" pitchFamily="34" charset="0"/>
                <a:cs typeface="Calibri" pitchFamily="34" charset="0"/>
              </a:rPr>
              <a:t> (выставочные композиции институтов / </a:t>
            </a:r>
            <a:r>
              <a:rPr lang="ru-RU" altLang="ru-RU" dirty="0" smtClean="0">
                <a:latin typeface="+mn-lt"/>
                <a:ea typeface="Calibri" pitchFamily="34" charset="0"/>
                <a:cs typeface="Calibri" pitchFamily="34" charset="0"/>
              </a:rPr>
              <a:t>УК и студенческих объединений) </a:t>
            </a:r>
            <a:r>
              <a:rPr lang="ru-RU" altLang="ru-RU" dirty="0">
                <a:latin typeface="+mn-lt"/>
                <a:ea typeface="Calibri" pitchFamily="34" charset="0"/>
                <a:cs typeface="Calibri" pitchFamily="34" charset="0"/>
              </a:rPr>
              <a:t>– </a:t>
            </a:r>
            <a:r>
              <a:rPr lang="ru-RU" altLang="ru-RU" b="1" i="1" dirty="0" smtClean="0">
                <a:latin typeface="+mn-lt"/>
                <a:ea typeface="Calibri" pitchFamily="34" charset="0"/>
                <a:cs typeface="Calibri" pitchFamily="34" charset="0"/>
              </a:rPr>
              <a:t>3 – 16 декабря</a:t>
            </a:r>
            <a:r>
              <a:rPr lang="ru-RU" altLang="ru-RU" dirty="0">
                <a:latin typeface="+mn-lt"/>
                <a:ea typeface="Calibri" pitchFamily="34" charset="0"/>
                <a:cs typeface="Calibri" pitchFamily="34" charset="0"/>
              </a:rPr>
              <a:t>, 11.30-12.00 (Аквариум).</a:t>
            </a:r>
          </a:p>
          <a:p>
            <a:pPr marL="0" indent="0"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>
                <a:solidFill>
                  <a:srgbClr val="002060"/>
                </a:solidFill>
                <a:latin typeface="+mn-lt"/>
                <a:ea typeface="Calibri" pitchFamily="34" charset="0"/>
                <a:cs typeface="Calibri" pitchFamily="34" charset="0"/>
              </a:rPr>
              <a:t>2. </a:t>
            </a:r>
            <a:r>
              <a:rPr lang="ru-RU" altLang="ru-RU" b="1" i="1" dirty="0" smtClean="0">
                <a:solidFill>
                  <a:srgbClr val="002060"/>
                </a:solidFill>
                <a:latin typeface="+mn-lt"/>
                <a:ea typeface="Calibri" pitchFamily="34" charset="0"/>
                <a:cs typeface="Calibri" pitchFamily="34" charset="0"/>
              </a:rPr>
              <a:t>Закрытие фестиваля «</a:t>
            </a:r>
            <a:r>
              <a:rPr lang="ru-RU" altLang="ru-RU" b="1" i="1" dirty="0" err="1" smtClean="0">
                <a:solidFill>
                  <a:srgbClr val="002060"/>
                </a:solidFill>
                <a:latin typeface="+mn-lt"/>
                <a:ea typeface="Calibri" pitchFamily="34" charset="0"/>
                <a:cs typeface="Calibri" pitchFamily="34" charset="0"/>
              </a:rPr>
              <a:t>Арбатов</a:t>
            </a:r>
            <a:r>
              <a:rPr lang="ru-RU" altLang="ru-RU" b="1" i="1" dirty="0" smtClean="0">
                <a:solidFill>
                  <a:srgbClr val="002060"/>
                </a:solidFill>
                <a:latin typeface="+mn-lt"/>
                <a:ea typeface="Calibri" pitchFamily="34" charset="0"/>
                <a:cs typeface="Calibri" pitchFamily="34" charset="0"/>
              </a:rPr>
              <a:t>» </a:t>
            </a:r>
            <a:r>
              <a:rPr lang="ru-RU" altLang="ru-RU" dirty="0">
                <a:latin typeface="+mn-lt"/>
                <a:ea typeface="Calibri" pitchFamily="34" charset="0"/>
                <a:cs typeface="Calibri" pitchFamily="34" charset="0"/>
              </a:rPr>
              <a:t>– </a:t>
            </a:r>
            <a:r>
              <a:rPr lang="ru-RU" altLang="ru-RU" b="1" i="1" dirty="0" smtClean="0">
                <a:latin typeface="+mn-lt"/>
                <a:ea typeface="Calibri" pitchFamily="34" charset="0"/>
                <a:cs typeface="Calibri" pitchFamily="34" charset="0"/>
              </a:rPr>
              <a:t>17 </a:t>
            </a:r>
            <a:r>
              <a:rPr lang="ru-RU" altLang="ru-RU" b="1" i="1" dirty="0">
                <a:latin typeface="+mn-lt"/>
                <a:ea typeface="Calibri" pitchFamily="34" charset="0"/>
                <a:cs typeface="Calibri" pitchFamily="34" charset="0"/>
              </a:rPr>
              <a:t>декабря</a:t>
            </a:r>
            <a:r>
              <a:rPr lang="ru-RU" altLang="ru-RU" dirty="0">
                <a:latin typeface="+mn-lt"/>
                <a:ea typeface="Calibri" pitchFamily="34" charset="0"/>
                <a:cs typeface="Calibri" pitchFamily="34" charset="0"/>
              </a:rPr>
              <a:t>, 11.30-12.00 (Аквариум).</a:t>
            </a:r>
          </a:p>
          <a:p>
            <a:pPr marL="0" indent="0"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>
                <a:solidFill>
                  <a:srgbClr val="002060"/>
                </a:solidFill>
                <a:latin typeface="+mn-lt"/>
                <a:ea typeface="Calibri" pitchFamily="34" charset="0"/>
                <a:cs typeface="Calibri" pitchFamily="34" charset="0"/>
              </a:rPr>
              <a:t>3. </a:t>
            </a:r>
            <a:r>
              <a:rPr lang="ru-RU" altLang="ru-RU" b="1" i="1" dirty="0" smtClean="0">
                <a:solidFill>
                  <a:srgbClr val="7030A0"/>
                </a:solidFill>
                <a:latin typeface="+mn-lt"/>
                <a:ea typeface="Calibri" pitchFamily="34" charset="0"/>
                <a:cs typeface="Calibri" pitchFamily="34" charset="0"/>
              </a:rPr>
              <a:t>Украшение </a:t>
            </a:r>
            <a:r>
              <a:rPr lang="ru-RU" altLang="ru-RU" b="1" i="1" dirty="0">
                <a:solidFill>
                  <a:srgbClr val="7030A0"/>
                </a:solidFill>
                <a:latin typeface="+mn-lt"/>
                <a:ea typeface="Calibri" pitchFamily="34" charset="0"/>
                <a:cs typeface="Calibri" pitchFamily="34" charset="0"/>
              </a:rPr>
              <a:t>окон </a:t>
            </a:r>
            <a:r>
              <a:rPr lang="ru-RU" altLang="ru-RU" b="1" i="1" dirty="0">
                <a:solidFill>
                  <a:srgbClr val="002060"/>
                </a:solidFill>
                <a:latin typeface="+mn-lt"/>
                <a:ea typeface="Calibri" pitchFamily="34" charset="0"/>
                <a:cs typeface="Calibri" pitchFamily="34" charset="0"/>
              </a:rPr>
              <a:t>– </a:t>
            </a:r>
            <a:r>
              <a:rPr lang="ru-RU" altLang="ru-RU" b="1" i="1" dirty="0">
                <a:latin typeface="+mn-lt"/>
                <a:ea typeface="Calibri" pitchFamily="34" charset="0"/>
                <a:cs typeface="Calibri" pitchFamily="34" charset="0"/>
              </a:rPr>
              <a:t>5 - 8 декабря</a:t>
            </a:r>
            <a:r>
              <a:rPr lang="ru-RU" altLang="ru-RU" dirty="0">
                <a:latin typeface="+mn-lt"/>
                <a:ea typeface="Calibri" pitchFamily="34" charset="0"/>
                <a:cs typeface="Calibri" pitchFamily="34" charset="0"/>
              </a:rPr>
              <a:t>, </a:t>
            </a:r>
            <a:r>
              <a:rPr lang="ru-RU" altLang="ru-RU" dirty="0" smtClean="0">
                <a:latin typeface="+mn-lt"/>
                <a:ea typeface="Calibri" pitchFamily="34" charset="0"/>
                <a:cs typeface="Calibri" pitchFamily="34" charset="0"/>
              </a:rPr>
              <a:t>14.00-17.00 </a:t>
            </a:r>
            <a:r>
              <a:rPr lang="ru-RU" altLang="ru-RU" dirty="0">
                <a:latin typeface="+mn-lt"/>
                <a:ea typeface="Calibri" pitchFamily="34" charset="0"/>
                <a:cs typeface="Calibri" pitchFamily="34" charset="0"/>
              </a:rPr>
              <a:t>(переход, учебные корпуса, общежития).</a:t>
            </a:r>
          </a:p>
          <a:p>
            <a:pPr marL="0" indent="0"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 smtClean="0">
                <a:solidFill>
                  <a:srgbClr val="002060"/>
                </a:solidFill>
                <a:latin typeface="+mn-lt"/>
                <a:ea typeface="Calibri" pitchFamily="34" charset="0"/>
                <a:cs typeface="Calibri" pitchFamily="34" charset="0"/>
              </a:rPr>
              <a:t>4</a:t>
            </a:r>
            <a:r>
              <a:rPr lang="ru-RU" altLang="ru-RU" b="1" dirty="0">
                <a:solidFill>
                  <a:srgbClr val="002060"/>
                </a:solidFill>
                <a:latin typeface="+mn-lt"/>
                <a:ea typeface="Calibri" pitchFamily="34" charset="0"/>
                <a:cs typeface="Calibri" pitchFamily="34" charset="0"/>
              </a:rPr>
              <a:t>. </a:t>
            </a:r>
            <a:r>
              <a:rPr lang="ru-RU" altLang="ru-RU" b="1" i="1" dirty="0">
                <a:solidFill>
                  <a:srgbClr val="002060"/>
                </a:solidFill>
                <a:latin typeface="+mn-lt"/>
                <a:ea typeface="Calibri" pitchFamily="34" charset="0"/>
                <a:cs typeface="Calibri" pitchFamily="34" charset="0"/>
              </a:rPr>
              <a:t>Конкурс снежных фигур </a:t>
            </a:r>
            <a:r>
              <a:rPr lang="ru-RU" altLang="ru-RU" dirty="0">
                <a:latin typeface="+mn-lt"/>
                <a:ea typeface="Calibri" pitchFamily="34" charset="0"/>
                <a:cs typeface="Calibri" pitchFamily="34" charset="0"/>
              </a:rPr>
              <a:t>– </a:t>
            </a:r>
            <a:r>
              <a:rPr lang="ru-RU" altLang="ru-RU" b="1" i="1" dirty="0" smtClean="0">
                <a:latin typeface="+mn-lt"/>
                <a:ea typeface="Calibri" pitchFamily="34" charset="0"/>
                <a:cs typeface="Calibri" pitchFamily="34" charset="0"/>
              </a:rPr>
              <a:t>12 - 17 </a:t>
            </a:r>
            <a:r>
              <a:rPr lang="ru-RU" altLang="ru-RU" b="1" i="1" dirty="0">
                <a:latin typeface="+mn-lt"/>
                <a:ea typeface="Calibri" pitchFamily="34" charset="0"/>
                <a:cs typeface="Calibri" pitchFamily="34" charset="0"/>
              </a:rPr>
              <a:t>декабря</a:t>
            </a:r>
            <a:r>
              <a:rPr lang="ru-RU" altLang="ru-RU" dirty="0">
                <a:latin typeface="+mn-lt"/>
                <a:ea typeface="Calibri" pitchFamily="34" charset="0"/>
                <a:cs typeface="Calibri" pitchFamily="34" charset="0"/>
              </a:rPr>
              <a:t>, 15.30-17.00 (внутренний двор </a:t>
            </a:r>
            <a:r>
              <a:rPr lang="ru-RU" altLang="ru-RU" dirty="0" err="1">
                <a:latin typeface="+mn-lt"/>
                <a:ea typeface="Calibri" pitchFamily="34" charset="0"/>
                <a:cs typeface="Calibri" pitchFamily="34" charset="0"/>
              </a:rPr>
              <a:t>СибГИУ</a:t>
            </a:r>
            <a:r>
              <a:rPr lang="ru-RU" altLang="ru-RU" dirty="0">
                <a:latin typeface="+mn-lt"/>
                <a:ea typeface="Calibri" pitchFamily="34" charset="0"/>
                <a:cs typeface="Calibri" pitchFamily="34" charset="0"/>
              </a:rPr>
              <a:t>).</a:t>
            </a:r>
          </a:p>
          <a:p>
            <a:pPr marL="0" indent="0"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>
                <a:solidFill>
                  <a:srgbClr val="002060"/>
                </a:solidFill>
                <a:latin typeface="+mn-lt"/>
                <a:ea typeface="Calibri" pitchFamily="34" charset="0"/>
                <a:cs typeface="Calibri" pitchFamily="34" charset="0"/>
              </a:rPr>
              <a:t>5. </a:t>
            </a:r>
            <a:r>
              <a:rPr lang="ru-RU" altLang="ru-RU" b="1" i="1" dirty="0">
                <a:solidFill>
                  <a:srgbClr val="7030A0"/>
                </a:solidFill>
                <a:latin typeface="+mn-lt"/>
                <a:ea typeface="Calibri" pitchFamily="34" charset="0"/>
                <a:cs typeface="Calibri" pitchFamily="34" charset="0"/>
              </a:rPr>
              <a:t>Новогодний </a:t>
            </a:r>
            <a:r>
              <a:rPr lang="ru-RU" altLang="ru-RU" b="1" i="1" dirty="0" smtClean="0">
                <a:solidFill>
                  <a:srgbClr val="7030A0"/>
                </a:solidFill>
                <a:latin typeface="+mn-lt"/>
                <a:ea typeface="Calibri" pitchFamily="34" charset="0"/>
                <a:cs typeface="Calibri" pitchFamily="34" charset="0"/>
              </a:rPr>
              <a:t>ректорский прием для </a:t>
            </a:r>
            <a:r>
              <a:rPr lang="ru-RU" altLang="ru-RU" b="1" i="1" dirty="0" smtClean="0">
                <a:solidFill>
                  <a:srgbClr val="7030A0"/>
                </a:solidFill>
                <a:latin typeface="+mn-lt"/>
                <a:ea typeface="Calibri" pitchFamily="34" charset="0"/>
                <a:cs typeface="Calibri" pitchFamily="34" charset="0"/>
              </a:rPr>
              <a:t>обучающихся </a:t>
            </a:r>
            <a:r>
              <a:rPr lang="ru-RU" altLang="ru-RU" dirty="0" smtClean="0">
                <a:latin typeface="+mn-lt"/>
                <a:ea typeface="Calibri" pitchFamily="34" charset="0"/>
                <a:cs typeface="Calibri" pitchFamily="34" charset="0"/>
              </a:rPr>
              <a:t>– </a:t>
            </a:r>
            <a:r>
              <a:rPr lang="ru-RU" altLang="ru-RU" b="1" i="1" dirty="0" smtClean="0">
                <a:latin typeface="+mn-lt"/>
                <a:ea typeface="Calibri" pitchFamily="34" charset="0"/>
                <a:cs typeface="Calibri" pitchFamily="34" charset="0"/>
              </a:rPr>
              <a:t>18 </a:t>
            </a:r>
            <a:r>
              <a:rPr lang="ru-RU" altLang="ru-RU" b="1" i="1" dirty="0">
                <a:latin typeface="+mn-lt"/>
                <a:ea typeface="Calibri" pitchFamily="34" charset="0"/>
                <a:cs typeface="Calibri" pitchFamily="34" charset="0"/>
              </a:rPr>
              <a:t>декабря</a:t>
            </a:r>
            <a:r>
              <a:rPr lang="ru-RU" altLang="ru-RU" dirty="0">
                <a:latin typeface="+mn-lt"/>
                <a:ea typeface="Calibri" pitchFamily="34" charset="0"/>
                <a:cs typeface="Calibri" pitchFamily="34" charset="0"/>
              </a:rPr>
              <a:t>, </a:t>
            </a:r>
            <a:r>
              <a:rPr lang="ru-RU" altLang="ru-RU" dirty="0" smtClean="0">
                <a:latin typeface="+mn-lt"/>
                <a:ea typeface="Calibri" pitchFamily="34" charset="0"/>
                <a:cs typeface="Calibri" pitchFamily="34" charset="0"/>
              </a:rPr>
              <a:t>14.00 (4П).</a:t>
            </a:r>
            <a:endParaRPr lang="ru-RU" altLang="ru-RU" dirty="0">
              <a:latin typeface="+mn-lt"/>
              <a:ea typeface="Calibri" pitchFamily="34" charset="0"/>
              <a:cs typeface="Calibri" pitchFamily="34" charset="0"/>
            </a:endParaRP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748464" y="4893258"/>
            <a:ext cx="395536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66498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807" y="123478"/>
            <a:ext cx="82089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itchFamily="34" charset="0"/>
                <a:cs typeface="Calibri" pitchFamily="34" charset="0"/>
              </a:rPr>
              <a:t>4. </a:t>
            </a:r>
            <a:r>
              <a:rPr lang="ru-RU" altLang="ru-RU" sz="2400" dirty="0">
                <a:latin typeface="+mj-lt"/>
                <a:ea typeface="Calibri" pitchFamily="34" charset="0"/>
                <a:cs typeface="Calibri" pitchFamily="34" charset="0"/>
              </a:rPr>
              <a:t>Подготовка к </a:t>
            </a:r>
            <a:r>
              <a:rPr lang="ru-RU" altLang="ru-RU" sz="2400" dirty="0" smtClean="0">
                <a:latin typeface="+mj-lt"/>
                <a:ea typeface="Calibri" pitchFamily="34" charset="0"/>
                <a:cs typeface="Calibri" pitchFamily="34" charset="0"/>
              </a:rPr>
              <a:t>ректорским приемам </a:t>
            </a:r>
            <a:r>
              <a:rPr lang="ru-RU" altLang="ru-RU" sz="2400" dirty="0">
                <a:latin typeface="+mj-lt"/>
                <a:ea typeface="Calibri" pitchFamily="34" charset="0"/>
                <a:cs typeface="Calibri" pitchFamily="34" charset="0"/>
              </a:rPr>
              <a:t>обучающихся и работников университета</a:t>
            </a: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114807" y="915566"/>
            <a:ext cx="8784976" cy="41088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itchFamily="34" charset="0"/>
                <a:cs typeface="Calibri" pitchFamily="34" charset="0"/>
              </a:rPr>
              <a:t>Даты, время и место ректорских приемов</a:t>
            </a:r>
            <a:endParaRPr lang="ru-RU" altLang="ru-RU" sz="2100" b="1" dirty="0">
              <a:solidFill>
                <a:srgbClr val="C00000"/>
              </a:solidFill>
              <a:latin typeface="+mn-lt"/>
              <a:ea typeface="Calibri" pitchFamily="34" charset="0"/>
              <a:cs typeface="Calibri" pitchFamily="34" charset="0"/>
            </a:endParaRPr>
          </a:p>
          <a:p>
            <a:pPr marL="0" indent="0"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100" b="1" i="1" dirty="0">
                <a:solidFill>
                  <a:srgbClr val="002060"/>
                </a:solidFill>
                <a:latin typeface="+mn-lt"/>
                <a:ea typeface="Calibri" pitchFamily="34" charset="0"/>
                <a:cs typeface="Calibri" pitchFamily="34" charset="0"/>
              </a:rPr>
              <a:t>Ректорский прием для обучающихся </a:t>
            </a:r>
            <a:r>
              <a:rPr lang="ru-RU" altLang="ru-RU" sz="2100" b="1" dirty="0">
                <a:latin typeface="+mn-lt"/>
                <a:ea typeface="Calibri" pitchFamily="34" charset="0"/>
                <a:cs typeface="Calibri" pitchFamily="34" charset="0"/>
              </a:rPr>
              <a:t>– </a:t>
            </a:r>
            <a:r>
              <a:rPr lang="ru-RU" altLang="ru-RU" sz="2100" b="1" dirty="0" smtClean="0">
                <a:latin typeface="+mn-lt"/>
                <a:ea typeface="Calibri" pitchFamily="34" charset="0"/>
                <a:cs typeface="Calibri" pitchFamily="34" charset="0"/>
              </a:rPr>
              <a:t>18 декабря, 14.00, 4П</a:t>
            </a:r>
            <a:endParaRPr lang="ru-RU" altLang="ru-RU" sz="2100" b="1" dirty="0">
              <a:latin typeface="+mn-lt"/>
              <a:ea typeface="Calibri" pitchFamily="34" charset="0"/>
              <a:cs typeface="Calibri" pitchFamily="34" charset="0"/>
            </a:endParaRPr>
          </a:p>
          <a:p>
            <a:pPr marL="0" indent="0"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100" b="1" i="1" dirty="0">
                <a:solidFill>
                  <a:srgbClr val="002060"/>
                </a:solidFill>
                <a:latin typeface="+mn-lt"/>
                <a:ea typeface="Calibri" pitchFamily="34" charset="0"/>
                <a:cs typeface="Calibri" pitchFamily="34" charset="0"/>
              </a:rPr>
              <a:t>Ректорский прием для работников </a:t>
            </a:r>
            <a:r>
              <a:rPr lang="ru-RU" altLang="ru-RU" sz="2100" b="1" dirty="0">
                <a:latin typeface="+mn-lt"/>
                <a:ea typeface="Calibri" pitchFamily="34" charset="0"/>
                <a:cs typeface="Calibri" pitchFamily="34" charset="0"/>
              </a:rPr>
              <a:t>– </a:t>
            </a:r>
            <a:r>
              <a:rPr lang="ru-RU" altLang="ru-RU" sz="2100" b="1" dirty="0" smtClean="0">
                <a:latin typeface="+mn-lt"/>
                <a:ea typeface="Calibri" pitchFamily="34" charset="0"/>
                <a:cs typeface="Calibri" pitchFamily="34" charset="0"/>
              </a:rPr>
              <a:t>20 </a:t>
            </a:r>
            <a:r>
              <a:rPr lang="ru-RU" altLang="ru-RU" sz="2100" b="1" dirty="0" smtClean="0">
                <a:latin typeface="+mn-lt"/>
                <a:ea typeface="Calibri" pitchFamily="34" charset="0"/>
                <a:cs typeface="Calibri" pitchFamily="34" charset="0"/>
              </a:rPr>
              <a:t>декабря, </a:t>
            </a:r>
            <a:r>
              <a:rPr lang="ru-RU" altLang="ru-RU" sz="2100" b="1" dirty="0" smtClean="0">
                <a:latin typeface="+mn-lt"/>
                <a:ea typeface="Calibri" pitchFamily="34" charset="0"/>
                <a:cs typeface="Calibri" pitchFamily="34" charset="0"/>
              </a:rPr>
              <a:t>13.00</a:t>
            </a:r>
            <a:r>
              <a:rPr lang="ru-RU" altLang="ru-RU" sz="2100" b="1" dirty="0" smtClean="0">
                <a:latin typeface="+mn-lt"/>
                <a:ea typeface="Calibri" pitchFamily="34" charset="0"/>
                <a:cs typeface="Calibri" pitchFamily="34" charset="0"/>
              </a:rPr>
              <a:t>, 4П</a:t>
            </a:r>
            <a:endParaRPr lang="ru-RU" altLang="ru-RU" sz="2100" b="1" dirty="0">
              <a:latin typeface="+mn-lt"/>
              <a:ea typeface="Calibri" pitchFamily="34" charset="0"/>
              <a:cs typeface="Calibri" pitchFamily="34" charset="0"/>
            </a:endParaRPr>
          </a:p>
          <a:p>
            <a:pPr marL="0" indent="0" algn="just"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 sz="1800" b="1" dirty="0" smtClean="0">
              <a:latin typeface="+mn-lt"/>
              <a:ea typeface="Calibri" pitchFamily="34" charset="0"/>
              <a:cs typeface="Calibri" pitchFamily="34" charset="0"/>
            </a:endParaRPr>
          </a:p>
          <a:p>
            <a:pPr marL="0" indent="0"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itchFamily="34" charset="0"/>
                <a:cs typeface="Calibri" pitchFamily="34" charset="0"/>
              </a:rPr>
              <a:t>Квоты на награждение </a:t>
            </a:r>
            <a:r>
              <a:rPr lang="ru-RU" altLang="ru-RU" sz="1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itchFamily="34" charset="0"/>
                <a:cs typeface="Calibri" pitchFamily="34" charset="0"/>
              </a:rPr>
              <a:t>обучающихся и работников </a:t>
            </a:r>
            <a:endParaRPr lang="ru-RU" altLang="ru-RU" sz="18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Calibri" pitchFamily="34" charset="0"/>
              <a:cs typeface="Calibri" pitchFamily="34" charset="0"/>
            </a:endParaRPr>
          </a:p>
          <a:p>
            <a:pPr marL="0" indent="0"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itchFamily="34" charset="0"/>
                <a:cs typeface="Calibri" pitchFamily="34" charset="0"/>
              </a:rPr>
              <a:t>(</a:t>
            </a:r>
            <a:r>
              <a:rPr lang="ru-RU" altLang="ru-RU" sz="1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itchFamily="34" charset="0"/>
                <a:cs typeface="Calibri" pitchFamily="34" charset="0"/>
              </a:rPr>
              <a:t>см. приказы о проведении ректорских приемов</a:t>
            </a:r>
            <a:r>
              <a:rPr lang="ru-RU" altLang="ru-RU" sz="1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itchFamily="34" charset="0"/>
                <a:cs typeface="Calibri" pitchFamily="34" charset="0"/>
              </a:rPr>
              <a:t>).</a:t>
            </a:r>
            <a:endParaRPr lang="ru-RU" altLang="ru-RU" sz="1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Calibri" pitchFamily="34" charset="0"/>
              <a:cs typeface="Calibri" pitchFamily="34" charset="0"/>
            </a:endParaRPr>
          </a:p>
          <a:p>
            <a:pPr marL="0" indent="0"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>
                <a:latin typeface="+mn-lt"/>
                <a:ea typeface="Calibri" pitchFamily="34" charset="0"/>
                <a:cs typeface="Calibri" pitchFamily="34" charset="0"/>
              </a:rPr>
              <a:t>На приеме для работников будут награждены </a:t>
            </a:r>
            <a:r>
              <a:rPr lang="ru-RU" altLang="ru-RU" sz="1600" dirty="0">
                <a:latin typeface="+mn-lt"/>
                <a:ea typeface="Calibri" pitchFamily="34" charset="0"/>
                <a:cs typeface="Calibri" pitchFamily="34" charset="0"/>
              </a:rPr>
              <a:t>самые активные </a:t>
            </a:r>
            <a:r>
              <a:rPr lang="ru-RU" altLang="ru-RU" sz="1600" b="1" dirty="0">
                <a:latin typeface="+mn-lt"/>
                <a:ea typeface="Calibri" pitchFamily="34" charset="0"/>
                <a:cs typeface="Calibri" pitchFamily="34" charset="0"/>
              </a:rPr>
              <a:t>заместители </a:t>
            </a:r>
            <a:r>
              <a:rPr lang="ru-RU" altLang="ru-RU" sz="1600" b="1" dirty="0" smtClean="0">
                <a:latin typeface="+mn-lt"/>
                <a:ea typeface="Calibri" pitchFamily="34" charset="0"/>
                <a:cs typeface="Calibri" pitchFamily="34" charset="0"/>
              </a:rPr>
              <a:t>директоров</a:t>
            </a:r>
            <a:r>
              <a:rPr lang="ru-RU" altLang="ru-RU" sz="1600" dirty="0" smtClean="0">
                <a:latin typeface="+mn-lt"/>
                <a:ea typeface="Calibri" pitchFamily="34" charset="0"/>
                <a:cs typeface="Calibri" pitchFamily="34" charset="0"/>
              </a:rPr>
              <a:t>, курирующие социально-воспитательную работу в институте, </a:t>
            </a:r>
            <a:r>
              <a:rPr lang="ru-RU" altLang="ru-RU" sz="1600" b="1" dirty="0">
                <a:latin typeface="+mn-lt"/>
                <a:ea typeface="Calibri" pitchFamily="34" charset="0"/>
                <a:cs typeface="Calibri" pitchFamily="34" charset="0"/>
              </a:rPr>
              <a:t>кураторы и классные руководители </a:t>
            </a:r>
            <a:r>
              <a:rPr lang="ru-RU" altLang="ru-RU" sz="1600" b="1" dirty="0" smtClean="0">
                <a:latin typeface="+mn-lt"/>
                <a:ea typeface="Calibri" pitchFamily="34" charset="0"/>
                <a:cs typeface="Calibri" pitchFamily="34" charset="0"/>
              </a:rPr>
              <a:t>академических групп </a:t>
            </a:r>
            <a:r>
              <a:rPr lang="ru-RU" altLang="ru-RU" sz="16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itchFamily="34" charset="0"/>
                <a:cs typeface="Calibri" pitchFamily="34" charset="0"/>
              </a:rPr>
              <a:t>1 курса</a:t>
            </a:r>
            <a:r>
              <a:rPr lang="ru-RU" altLang="ru-RU" sz="16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itchFamily="34" charset="0"/>
                <a:cs typeface="Calibri" pitchFamily="34" charset="0"/>
              </a:rPr>
              <a:t> </a:t>
            </a:r>
            <a:r>
              <a:rPr lang="ru-RU" altLang="ru-RU" sz="1600" dirty="0" smtClean="0">
                <a:latin typeface="+mn-lt"/>
                <a:ea typeface="Calibri" pitchFamily="34" charset="0"/>
                <a:cs typeface="Calibri" pitchFamily="34" charset="0"/>
              </a:rPr>
              <a:t>(</a:t>
            </a:r>
            <a:r>
              <a:rPr lang="ru-RU" altLang="ru-RU" sz="1600" b="1" i="1" u="sng" dirty="0" smtClean="0">
                <a:latin typeface="+mn-lt"/>
                <a:ea typeface="Calibri" pitchFamily="34" charset="0"/>
                <a:cs typeface="Calibri" pitchFamily="34" charset="0"/>
              </a:rPr>
              <a:t>только </a:t>
            </a:r>
            <a:r>
              <a:rPr lang="ru-RU" altLang="ru-RU" sz="1600" b="1" i="1" u="sng" dirty="0" smtClean="0">
                <a:solidFill>
                  <a:srgbClr val="002060"/>
                </a:solidFill>
                <a:latin typeface="+mn-lt"/>
                <a:ea typeface="Calibri" pitchFamily="34" charset="0"/>
                <a:cs typeface="Calibri" pitchFamily="34" charset="0"/>
              </a:rPr>
              <a:t>при условии </a:t>
            </a:r>
            <a:r>
              <a:rPr lang="ru-RU" altLang="ru-RU" sz="1600" b="1" i="1" u="sng" cap="all" dirty="0" smtClean="0">
                <a:solidFill>
                  <a:srgbClr val="002060"/>
                </a:solidFill>
                <a:latin typeface="+mn-lt"/>
                <a:ea typeface="Calibri" pitchFamily="34" charset="0"/>
                <a:cs typeface="Calibri" pitchFamily="34" charset="0"/>
              </a:rPr>
              <a:t>наличия отчета о работе </a:t>
            </a:r>
            <a:r>
              <a:rPr lang="ru-RU" altLang="ru-RU" sz="1600" b="1" i="1" u="sng" dirty="0">
                <a:latin typeface="+mn-lt"/>
                <a:ea typeface="Calibri" pitchFamily="34" charset="0"/>
                <a:cs typeface="Calibri" pitchFamily="34" charset="0"/>
              </a:rPr>
              <a:t>куратора / классного руководителя</a:t>
            </a:r>
            <a:r>
              <a:rPr lang="ru-RU" altLang="ru-RU" sz="1600" dirty="0">
                <a:latin typeface="+mn-lt"/>
                <a:ea typeface="Calibri" pitchFamily="34" charset="0"/>
                <a:cs typeface="Calibri" pitchFamily="34" charset="0"/>
              </a:rPr>
              <a:t>), </a:t>
            </a:r>
            <a:r>
              <a:rPr lang="ru-RU" altLang="ru-RU" sz="1600" b="1" dirty="0">
                <a:latin typeface="+mn-lt"/>
                <a:ea typeface="Calibri" pitchFamily="34" charset="0"/>
                <a:cs typeface="Calibri" pitchFamily="34" charset="0"/>
              </a:rPr>
              <a:t>преподаватели университета</a:t>
            </a:r>
            <a:r>
              <a:rPr lang="ru-RU" altLang="ru-RU" sz="1600" dirty="0">
                <a:latin typeface="+mn-lt"/>
                <a:ea typeface="Calibri" pitchFamily="34" charset="0"/>
                <a:cs typeface="Calibri" pitchFamily="34" charset="0"/>
              </a:rPr>
              <a:t>, активно участвующие в реализации </a:t>
            </a:r>
            <a:r>
              <a:rPr lang="ru-RU" altLang="ru-RU" sz="1600" dirty="0" smtClean="0">
                <a:latin typeface="+mn-lt"/>
                <a:ea typeface="Calibri" pitchFamily="34" charset="0"/>
                <a:cs typeface="Calibri" pitchFamily="34" charset="0"/>
              </a:rPr>
              <a:t>молодежной повестки </a:t>
            </a:r>
            <a:r>
              <a:rPr lang="ru-RU" altLang="ru-RU" sz="1600" dirty="0">
                <a:latin typeface="+mn-lt"/>
                <a:ea typeface="Calibri" pitchFamily="34" charset="0"/>
                <a:cs typeface="Calibri" pitchFamily="34" charset="0"/>
              </a:rPr>
              <a:t>вуза, </a:t>
            </a:r>
            <a:r>
              <a:rPr lang="ru-RU" altLang="ru-RU" sz="1600" dirty="0" smtClean="0">
                <a:latin typeface="+mn-lt"/>
                <a:ea typeface="Calibri" pitchFamily="34" charset="0"/>
                <a:cs typeface="Calibri" pitchFamily="34" charset="0"/>
              </a:rPr>
              <a:t>в учебно-методической </a:t>
            </a:r>
            <a:r>
              <a:rPr lang="ru-RU" altLang="ru-RU" sz="1600" dirty="0">
                <a:latin typeface="+mn-lt"/>
                <a:ea typeface="Calibri" pitchFamily="34" charset="0"/>
                <a:cs typeface="Calibri" pitchFamily="34" charset="0"/>
              </a:rPr>
              <a:t>и научно-исследовательской деятельности</a:t>
            </a:r>
            <a:r>
              <a:rPr lang="ru-RU" altLang="ru-RU" sz="1600" dirty="0" smtClean="0">
                <a:latin typeface="+mn-lt"/>
                <a:ea typeface="Calibri" pitchFamily="34" charset="0"/>
                <a:cs typeface="Calibri" pitchFamily="34" charset="0"/>
              </a:rPr>
              <a:t>.</a:t>
            </a:r>
          </a:p>
          <a:p>
            <a:pPr marL="0" indent="0"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i="1" u="sng" dirty="0" smtClean="0">
                <a:latin typeface="+mn-lt"/>
                <a:ea typeface="Calibri" pitchFamily="34" charset="0"/>
                <a:cs typeface="Calibri" pitchFamily="34" charset="0"/>
              </a:rPr>
              <a:t>По ходатайству дирекции возможно награждение кураторов групп старших курсов </a:t>
            </a:r>
            <a:r>
              <a:rPr lang="ru-RU" altLang="ru-RU" sz="1600" b="1" i="1" dirty="0" smtClean="0">
                <a:latin typeface="+mn-lt"/>
                <a:ea typeface="Calibri" pitchFamily="34" charset="0"/>
                <a:cs typeface="Calibri" pitchFamily="34" charset="0"/>
              </a:rPr>
              <a:t>(</a:t>
            </a:r>
            <a:r>
              <a:rPr lang="ru-RU" altLang="ru-RU" sz="1600" b="1" i="1" u="sng" dirty="0" smtClean="0">
                <a:latin typeface="+mn-lt"/>
                <a:ea typeface="Calibri" pitchFamily="34" charset="0"/>
                <a:cs typeface="Calibri" pitchFamily="34" charset="0"/>
              </a:rPr>
              <a:t>по </a:t>
            </a:r>
            <a:r>
              <a:rPr lang="ru-RU" altLang="ru-RU" sz="1600" b="1" i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itchFamily="34" charset="0"/>
                <a:cs typeface="Calibri" pitchFamily="34" charset="0"/>
              </a:rPr>
              <a:t>1-2 человека </a:t>
            </a:r>
            <a:r>
              <a:rPr lang="ru-RU" altLang="ru-RU" sz="1600" b="1" i="1" u="sng" dirty="0" smtClean="0">
                <a:latin typeface="+mn-lt"/>
                <a:ea typeface="Calibri" pitchFamily="34" charset="0"/>
                <a:cs typeface="Calibri" pitchFamily="34" charset="0"/>
              </a:rPr>
              <a:t>на </a:t>
            </a:r>
            <a:r>
              <a:rPr lang="ru-RU" altLang="ru-RU" sz="1600" b="1" i="1" u="sng" dirty="0" smtClean="0">
                <a:latin typeface="+mn-lt"/>
                <a:ea typeface="Calibri" pitchFamily="34" charset="0"/>
                <a:cs typeface="Calibri" pitchFamily="34" charset="0"/>
              </a:rPr>
              <a:t>институт</a:t>
            </a:r>
            <a:r>
              <a:rPr lang="ru-RU" altLang="ru-RU" sz="1600" b="1" i="1" dirty="0" smtClean="0">
                <a:latin typeface="+mn-lt"/>
                <a:ea typeface="Calibri" pitchFamily="34" charset="0"/>
                <a:cs typeface="Calibri" pitchFamily="34" charset="0"/>
              </a:rPr>
              <a:t>). </a:t>
            </a:r>
            <a:r>
              <a:rPr lang="ru-RU" altLang="ru-RU" sz="16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itchFamily="34" charset="0"/>
                <a:cs typeface="Calibri" pitchFamily="34" charset="0"/>
              </a:rPr>
              <a:t>Отчет о работе куратора обязателен.</a:t>
            </a:r>
            <a:endParaRPr lang="ru-RU" altLang="ru-RU" sz="16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Calibri" pitchFamily="34" charset="0"/>
              <a:cs typeface="Calibri" pitchFamily="34" charset="0"/>
            </a:endParaRP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748464" y="4893258"/>
            <a:ext cx="395536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8707117"/>
      </p:ext>
    </p:extLst>
  </p:cSld>
  <p:clrMapOvr>
    <a:masterClrMapping/>
  </p:clrMapOvr>
</p:sld>
</file>

<file path=ppt/theme/theme1.xml><?xml version="1.0" encoding="utf-8"?>
<a:theme xmlns:a="http://schemas.openxmlformats.org/drawingml/2006/main" name="sibsiu_powerpoint_them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Другая 2">
      <a:majorFont>
        <a:latin typeface="Montserrat ExtraBold"/>
        <a:ea typeface=""/>
        <a:cs typeface=""/>
      </a:majorFont>
      <a:minorFont>
        <a:latin typeface="Montserrat Medium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ibsiu_powerpoint3.potx" id="{7BE7135A-A2CE-45A9-9025-97AA320F3EC4}" vid="{2EC4D109-93C9-46B2-9753-C9ABEADADF5B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sibsiu_powerpoint_theme</Template>
  <TotalTime>3324</TotalTime>
  <Words>1692</Words>
  <Application>Microsoft Office PowerPoint</Application>
  <PresentationFormat>Экран (16:9)</PresentationFormat>
  <Paragraphs>353</Paragraphs>
  <Slides>20</Slides>
  <Notes>19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sibsiu_powerpoint_theme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Евгений Корнев</dc:creator>
  <cp:lastModifiedBy>Гордеева Любовь Викторовна</cp:lastModifiedBy>
  <cp:revision>212</cp:revision>
  <cp:lastPrinted>2022-12-19T06:37:33Z</cp:lastPrinted>
  <dcterms:created xsi:type="dcterms:W3CDTF">2022-09-04T14:00:32Z</dcterms:created>
  <dcterms:modified xsi:type="dcterms:W3CDTF">2024-12-03T07:36:29Z</dcterms:modified>
</cp:coreProperties>
</file>