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80" r:id="rId2"/>
    <p:sldId id="281" r:id="rId3"/>
    <p:sldId id="259" r:id="rId4"/>
    <p:sldId id="265" r:id="rId5"/>
    <p:sldId id="268" r:id="rId6"/>
    <p:sldId id="278" r:id="rId7"/>
    <p:sldId id="271" r:id="rId8"/>
    <p:sldId id="273" r:id="rId9"/>
    <p:sldId id="274" r:id="rId10"/>
    <p:sldId id="275" r:id="rId11"/>
    <p:sldId id="282" r:id="rId12"/>
    <p:sldId id="283" r:id="rId13"/>
    <p:sldId id="285" r:id="rId14"/>
    <p:sldId id="286" r:id="rId15"/>
    <p:sldId id="287" r:id="rId16"/>
    <p:sldId id="288" r:id="rId17"/>
    <p:sldId id="294" r:id="rId18"/>
    <p:sldId id="289" r:id="rId19"/>
    <p:sldId id="290" r:id="rId20"/>
    <p:sldId id="291" r:id="rId21"/>
    <p:sldId id="292" r:id="rId22"/>
    <p:sldId id="293" r:id="rId23"/>
    <p:sldId id="295" r:id="rId24"/>
    <p:sldId id="296" r:id="rId25"/>
    <p:sldId id="297" r:id="rId26"/>
    <p:sldId id="298" r:id="rId27"/>
    <p:sldId id="299" r:id="rId28"/>
    <p:sldId id="300" r:id="rId29"/>
  </p:sldIdLst>
  <p:sldSz cx="9144000" cy="5143500" type="screen16x9"/>
  <p:notesSz cx="6810375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1 11" initials="11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ED09"/>
    <a:srgbClr val="FF6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alfad\Downloads\&#1089;&#1074;&#1086;&#1076;%20&#1087;&#1086;%20&#1091;&#1085;&#1080;&#1074;&#1077;&#1088;&#1089;&#1080;&#1090;&#1077;&#1090;&#1091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ankratova_nv\Desktop\&#1055;&#1088;&#1086;&#1074;&#1077;&#1088;&#1082;&#1072;\&#1040;&#1090;&#1090;&#1077;&#1089;&#1090;&#1072;&#1094;&#1080;&#1103;%202024-2025\&#1048;&#1090;&#1086;&#1075;&#1080;%20&#1079;&#1080;&#1084;&#1085;&#1077;&#1081;%20&#1089;&#1077;&#1089;&#1089;&#1080;&#1080;%202024\&#1089;&#1074;&#1086;&#1076;%20&#1087;&#1086;%20&#1091;&#1085;&#1080;&#1074;&#1077;&#1088;&#1089;&#1080;&#1090;&#1077;&#1090;&#1091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fad\Downloads\&#1089;&#1074;&#1086;&#1076;%20&#1087;&#1086;%20&#1091;&#1085;&#1080;&#1074;&#1077;&#1088;&#1089;&#1080;&#1090;&#1077;&#1090;&#1091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716920679066498"/>
          <c:y val="7.4558887396349902E-2"/>
          <c:w val="0.81283078951623899"/>
          <c:h val="0.7041309902487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Лист1!$C$108</c:f>
              <c:strCache>
                <c:ptCount val="1"/>
                <c:pt idx="0">
                  <c:v>Абсолютная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</c:spPr>
          <c:invertIfNegative val="0"/>
          <c:cat>
            <c:strRef>
              <c:f>Лист1!$B$110:$B$117</c:f>
              <c:strCache>
                <c:ptCount val="8"/>
                <c:pt idx="0">
                  <c:v>ИМиМ</c:v>
                </c:pt>
                <c:pt idx="1">
                  <c:v>ИПИТ</c:v>
                </c:pt>
                <c:pt idx="2">
                  <c:v>АСИ</c:v>
                </c:pt>
                <c:pt idx="3">
                  <c:v>ИТУР</c:v>
                </c:pt>
                <c:pt idx="4">
                  <c:v>ИГДиГ</c:v>
                </c:pt>
                <c:pt idx="5">
                  <c:v>ИИТиАС</c:v>
                </c:pt>
                <c:pt idx="6">
                  <c:v>ИПО</c:v>
                </c:pt>
                <c:pt idx="7">
                  <c:v>ИФКЗиС</c:v>
                </c:pt>
              </c:strCache>
            </c:strRef>
          </c:cat>
          <c:val>
            <c:numRef>
              <c:f>Лист1!$C$110:$C$117</c:f>
              <c:numCache>
                <c:formatCode>0.0</c:formatCode>
                <c:ptCount val="8"/>
                <c:pt idx="0">
                  <c:v>41.666666666666671</c:v>
                </c:pt>
                <c:pt idx="1">
                  <c:v>70.09345794392523</c:v>
                </c:pt>
                <c:pt idx="2">
                  <c:v>59.420289855072461</c:v>
                </c:pt>
                <c:pt idx="3">
                  <c:v>40.983606557377051</c:v>
                </c:pt>
                <c:pt idx="4">
                  <c:v>31.578947368421051</c:v>
                </c:pt>
                <c:pt idx="5">
                  <c:v>41.558441558441558</c:v>
                </c:pt>
                <c:pt idx="6">
                  <c:v>56.862745098039213</c:v>
                </c:pt>
                <c:pt idx="7">
                  <c:v>47.457627118644069</c:v>
                </c:pt>
              </c:numCache>
            </c:numRef>
          </c:val>
        </c:ser>
        <c:ser>
          <c:idx val="1"/>
          <c:order val="1"/>
          <c:tx>
            <c:strRef>
              <c:f>Лист1!$D$108</c:f>
              <c:strCache>
                <c:ptCount val="1"/>
                <c:pt idx="0">
                  <c:v>Качественная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</c:spPr>
          <c:invertIfNegative val="0"/>
          <c:cat>
            <c:strRef>
              <c:f>Лист1!$B$110:$B$117</c:f>
              <c:strCache>
                <c:ptCount val="8"/>
                <c:pt idx="0">
                  <c:v>ИМиМ</c:v>
                </c:pt>
                <c:pt idx="1">
                  <c:v>ИПИТ</c:v>
                </c:pt>
                <c:pt idx="2">
                  <c:v>АСИ</c:v>
                </c:pt>
                <c:pt idx="3">
                  <c:v>ИТУР</c:v>
                </c:pt>
                <c:pt idx="4">
                  <c:v>ИГДиГ</c:v>
                </c:pt>
                <c:pt idx="5">
                  <c:v>ИИТиАС</c:v>
                </c:pt>
                <c:pt idx="6">
                  <c:v>ИПО</c:v>
                </c:pt>
                <c:pt idx="7">
                  <c:v>ИФКЗиС</c:v>
                </c:pt>
              </c:strCache>
            </c:strRef>
          </c:cat>
          <c:val>
            <c:numRef>
              <c:f>Лист1!$D$110:$D$117</c:f>
              <c:numCache>
                <c:formatCode>0.0</c:formatCode>
                <c:ptCount val="8"/>
                <c:pt idx="0">
                  <c:v>21.527777777777779</c:v>
                </c:pt>
                <c:pt idx="1">
                  <c:v>31.308411214953267</c:v>
                </c:pt>
                <c:pt idx="2">
                  <c:v>35.507246376811594</c:v>
                </c:pt>
                <c:pt idx="3">
                  <c:v>14.754098360655737</c:v>
                </c:pt>
                <c:pt idx="4">
                  <c:v>15.789473684210526</c:v>
                </c:pt>
                <c:pt idx="5">
                  <c:v>27.705627705627705</c:v>
                </c:pt>
                <c:pt idx="6">
                  <c:v>42.483660130718953</c:v>
                </c:pt>
                <c:pt idx="7">
                  <c:v>35.593220338983052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4707072"/>
        <c:axId val="114721152"/>
      </c:barChart>
      <c:catAx>
        <c:axId val="114707072"/>
        <c:scaling>
          <c:orientation val="minMax"/>
        </c:scaling>
        <c:delete val="0"/>
        <c:axPos val="b"/>
        <c:numFmt formatCode="0.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</c:spPr>
        <c:txPr>
          <a:bodyPr/>
          <a:lstStyle/>
          <a:p>
            <a:pPr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Arial"/>
                <a:cs typeface="Arial"/>
              </a:defRPr>
            </a:pPr>
            <a:endParaRPr lang="ru-RU"/>
          </a:p>
        </c:txPr>
        <c:crossAx val="114721152"/>
        <c:crosses val="autoZero"/>
        <c:auto val="1"/>
        <c:lblAlgn val="ctr"/>
        <c:lblOffset val="100"/>
        <c:tickMarkSkip val="1"/>
        <c:noMultiLvlLbl val="0"/>
      </c:catAx>
      <c:valAx>
        <c:axId val="114721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</c:spPr>
        </c:majorGridlines>
        <c:numFmt formatCode="0.0" sourceLinked="1"/>
        <c:majorTickMark val="none"/>
        <c:minorTickMark val="none"/>
        <c:tickLblPos val="nextTo"/>
        <c:spPr>
          <a:noFill/>
        </c:spPr>
        <c:txPr>
          <a:bodyPr/>
          <a:lstStyle/>
          <a:p>
            <a:pPr>
              <a:defRPr sz="900" b="1">
                <a:solidFill>
                  <a:schemeClr val="tx1"/>
                </a:solidFill>
                <a:latin typeface="Calibri"/>
                <a:ea typeface="Arial"/>
                <a:cs typeface="Arial"/>
              </a:defRPr>
            </a:pPr>
            <a:endParaRPr lang="ru-RU"/>
          </a:p>
        </c:txPr>
        <c:crossAx val="114707072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b="1"/>
            </a:pPr>
            <a:endParaRPr lang="ru-RU"/>
          </a:p>
        </c:txPr>
      </c:dTable>
      <c:spPr>
        <a:noFill/>
        <a:ln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</c:spPr>
  <c:txPr>
    <a:bodyPr/>
    <a:lstStyle/>
    <a:p>
      <a:pPr>
        <a:defRPr sz="1000">
          <a:solidFill>
            <a:schemeClr val="tx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rgbClr val="0070C0"/>
              </a:solidFill>
            </c:spPr>
          </c:dPt>
          <c:dPt>
            <c:idx val="2"/>
            <c:bubble3D val="0"/>
            <c:spPr>
              <a:solidFill>
                <a:srgbClr val="92D050"/>
              </a:solidFill>
            </c:spPr>
          </c:dPt>
          <c:dLbls>
            <c:dLbl>
              <c:idx val="0"/>
              <c:layout>
                <c:manualLayout>
                  <c:x val="5.5555555555555518E-2"/>
                  <c:y val="-2.8673831528822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/>
                      <a:t>1 курс</a:t>
                    </a:r>
                  </a:p>
                  <a:p>
                    <a:r>
                      <a:rPr lang="ru-RU" b="1" dirty="0"/>
                      <a:t> </a:t>
                    </a:r>
                    <a:r>
                      <a:rPr lang="ru-RU" b="1" dirty="0" smtClean="0"/>
                      <a:t>50,0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3209876543209839E-2"/>
                  <c:y val="-0.10832336355332743"/>
                </c:manualLayout>
              </c:layout>
              <c:tx>
                <c:rich>
                  <a:bodyPr/>
                  <a:lstStyle/>
                  <a:p>
                    <a:r>
                      <a:rPr lang="ru-RU" b="1" dirty="0"/>
                      <a:t>2 курс</a:t>
                    </a:r>
                  </a:p>
                  <a:p>
                    <a:r>
                      <a:rPr lang="ru-RU" b="1" dirty="0"/>
                      <a:t> </a:t>
                    </a:r>
                    <a:r>
                      <a:rPr lang="ru-RU" b="1" dirty="0" smtClean="0"/>
                      <a:t>54,4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4647795771864481E-2"/>
                  <c:y val="-6.8474187522762952E-3"/>
                </c:manualLayout>
              </c:layout>
              <c:tx>
                <c:rich>
                  <a:bodyPr/>
                  <a:lstStyle/>
                  <a:p>
                    <a:r>
                      <a:rPr lang="ru-RU" b="1" dirty="0"/>
                      <a:t>3 курс</a:t>
                    </a:r>
                  </a:p>
                  <a:p>
                    <a:r>
                      <a:rPr lang="ru-RU" b="1" dirty="0"/>
                      <a:t> </a:t>
                    </a:r>
                    <a:r>
                      <a:rPr lang="ru-RU" b="1" dirty="0" smtClean="0"/>
                      <a:t>39,0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7.0833205464532423E-2"/>
                  <c:y val="3.7614165206647822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/>
                      <a:t>4 курс</a:t>
                    </a:r>
                  </a:p>
                  <a:p>
                    <a:r>
                      <a:rPr lang="ru-RU" b="1" dirty="0"/>
                      <a:t> </a:t>
                    </a:r>
                    <a:r>
                      <a:rPr lang="ru-RU" b="1" dirty="0" smtClean="0"/>
                      <a:t>35,7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6461067366579183E-2"/>
                  <c:y val="-7.3277569462545017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/>
                      <a:t>5 курс</a:t>
                    </a:r>
                  </a:p>
                  <a:p>
                    <a:r>
                      <a:rPr lang="ru-RU" b="1" dirty="0"/>
                      <a:t> </a:t>
                    </a:r>
                    <a:r>
                      <a:rPr lang="ru-RU" b="1" dirty="0" smtClean="0"/>
                      <a:t>28,0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4691358024691381E-2"/>
                  <c:y val="-5.4161681776663743E-2"/>
                </c:manualLayout>
              </c:layout>
              <c:tx>
                <c:rich>
                  <a:bodyPr/>
                  <a:lstStyle/>
                  <a:p>
                    <a:r>
                      <a:rPr lang="ru-RU" b="1"/>
                      <a:t>6 курс</a:t>
                    </a:r>
                  </a:p>
                  <a:p>
                    <a:r>
                      <a:rPr lang="ru-RU" b="1"/>
                      <a:t> 3,9</a:t>
                    </a:r>
                    <a:endParaRPr lang="ru-RU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4691520041476348E-2"/>
                  <c:y val="-2.548785024784175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/>
                      <a:t>магистры</a:t>
                    </a:r>
                  </a:p>
                  <a:p>
                    <a:r>
                      <a:rPr lang="ru-RU" b="1" dirty="0"/>
                      <a:t> </a:t>
                    </a:r>
                    <a:r>
                      <a:rPr lang="ru-RU" b="1" dirty="0" smtClean="0"/>
                      <a:t>43,6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Лист1!$M$78:$M$84</c:f>
              <c:strCache>
                <c:ptCount val="7"/>
                <c:pt idx="0">
                  <c:v>1 курс</c:v>
                </c:pt>
                <c:pt idx="1">
                  <c:v>2 курс</c:v>
                </c:pt>
                <c:pt idx="2">
                  <c:v>3 курс</c:v>
                </c:pt>
                <c:pt idx="3">
                  <c:v>4 курс</c:v>
                </c:pt>
                <c:pt idx="4">
                  <c:v>5 курс</c:v>
                </c:pt>
                <c:pt idx="5">
                  <c:v>6 курс</c:v>
                </c:pt>
                <c:pt idx="6">
                  <c:v>магистры</c:v>
                </c:pt>
              </c:strCache>
            </c:strRef>
          </c:cat>
          <c:val>
            <c:numRef>
              <c:f>Лист1!$N$78:$N$84</c:f>
              <c:numCache>
                <c:formatCode>0.0</c:formatCode>
                <c:ptCount val="7"/>
                <c:pt idx="0">
                  <c:v>49.569707401032673</c:v>
                </c:pt>
                <c:pt idx="1">
                  <c:v>54.305977710233009</c:v>
                </c:pt>
                <c:pt idx="2">
                  <c:v>38.926174496644272</c:v>
                </c:pt>
                <c:pt idx="3">
                  <c:v>34.73837209302328</c:v>
                </c:pt>
                <c:pt idx="4">
                  <c:v>27.488151658767762</c:v>
                </c:pt>
                <c:pt idx="5">
                  <c:v>3.9473684210526314</c:v>
                </c:pt>
                <c:pt idx="6">
                  <c:v>46.788990825688082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Лист3!$T$3</c:f>
              <c:strCache>
                <c:ptCount val="1"/>
                <c:pt idx="0">
                  <c:v>абс.</c:v>
                </c:pt>
              </c:strCache>
            </c:strRef>
          </c:tx>
          <c:spPr>
            <a:ln>
              <a:solidFill>
                <a:srgbClr val="0078BF"/>
              </a:solidFill>
            </a:ln>
          </c:spPr>
          <c:marker>
            <c:symbol val="diamond"/>
            <c:size val="7"/>
            <c:spPr>
              <a:solidFill>
                <a:schemeClr val="tx2"/>
              </a:solidFill>
            </c:spPr>
          </c:marker>
          <c:dLbls>
            <c:dLbl>
              <c:idx val="0"/>
              <c:layout>
                <c:manualLayout>
                  <c:x val="-3.888888888888889E-2"/>
                  <c:y val="-4.16666666666666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5555555555556061E-3"/>
                  <c:y val="3.7037037037037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7.7821011673151752E-3"/>
                  <c:y val="-4.62962962962962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4444444444444467E-2"/>
                  <c:y val="-8.3333333333333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5.5555555555555558E-3"/>
                  <c:y val="-2.3148148148148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trendline>
            <c:trendlineType val="linear"/>
            <c:dispRSqr val="0"/>
            <c:dispEq val="0"/>
          </c:trendline>
          <c:cat>
            <c:strRef>
              <c:f>Лист3!$S$4:$S$8</c:f>
              <c:strCache>
                <c:ptCount val="5"/>
                <c:pt idx="0">
                  <c:v>2020/2021</c:v>
                </c:pt>
                <c:pt idx="1">
                  <c:v>2021/2022</c:v>
                </c:pt>
                <c:pt idx="2">
                  <c:v>2022/2023</c:v>
                </c:pt>
                <c:pt idx="3">
                  <c:v>2023/2024</c:v>
                </c:pt>
                <c:pt idx="4">
                  <c:v>2024/2025</c:v>
                </c:pt>
              </c:strCache>
            </c:strRef>
          </c:cat>
          <c:val>
            <c:numRef>
              <c:f>Лист3!$T$4:$T$8</c:f>
              <c:numCache>
                <c:formatCode>General</c:formatCode>
                <c:ptCount val="5"/>
                <c:pt idx="0">
                  <c:v>65</c:v>
                </c:pt>
                <c:pt idx="1">
                  <c:v>56.4</c:v>
                </c:pt>
                <c:pt idx="2">
                  <c:v>65.099999999999994</c:v>
                </c:pt>
                <c:pt idx="3">
                  <c:v>57.1</c:v>
                </c:pt>
                <c:pt idx="4">
                  <c:v>55.7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Лист3!$U$3</c:f>
              <c:strCache>
                <c:ptCount val="1"/>
                <c:pt idx="0">
                  <c:v>кач.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square"/>
            <c:size val="7"/>
            <c:spPr>
              <a:solidFill>
                <a:schemeClr val="accent1"/>
              </a:solidFill>
            </c:spPr>
          </c:marker>
          <c:dLbls>
            <c:dLbl>
              <c:idx val="0"/>
              <c:layout>
                <c:manualLayout>
                  <c:x val="-3.6111111111111122E-2"/>
                  <c:y val="-6.01851851851851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666666666666725E-2"/>
                  <c:y val="-4.62962962962963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2.77777777777778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55555555555561E-2"/>
                  <c:y val="-6.48148148148148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3888888888888897E-2"/>
                  <c:y val="-5.09259259259259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trendline>
            <c:trendlineType val="linear"/>
            <c:dispRSqr val="0"/>
            <c:dispEq val="0"/>
          </c:trendline>
          <c:cat>
            <c:strRef>
              <c:f>Лист3!$S$4:$S$8</c:f>
              <c:strCache>
                <c:ptCount val="5"/>
                <c:pt idx="0">
                  <c:v>2020/2021</c:v>
                </c:pt>
                <c:pt idx="1">
                  <c:v>2021/2022</c:v>
                </c:pt>
                <c:pt idx="2">
                  <c:v>2022/2023</c:v>
                </c:pt>
                <c:pt idx="3">
                  <c:v>2023/2024</c:v>
                </c:pt>
                <c:pt idx="4">
                  <c:v>2024/2025</c:v>
                </c:pt>
              </c:strCache>
            </c:strRef>
          </c:cat>
          <c:val>
            <c:numRef>
              <c:f>Лист3!$U$4:$U$8</c:f>
              <c:numCache>
                <c:formatCode>General</c:formatCode>
                <c:ptCount val="5"/>
                <c:pt idx="0">
                  <c:v>43.2</c:v>
                </c:pt>
                <c:pt idx="1">
                  <c:v>40.799999999999997</c:v>
                </c:pt>
                <c:pt idx="2">
                  <c:v>50.7</c:v>
                </c:pt>
                <c:pt idx="3">
                  <c:v>42.8</c:v>
                </c:pt>
                <c:pt idx="4">
                  <c:v>41.8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271552"/>
        <c:axId val="115273088"/>
      </c:lineChart>
      <c:catAx>
        <c:axId val="11527155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100" b="1"/>
            </a:pPr>
            <a:endParaRPr lang="ru-RU"/>
          </a:p>
        </c:txPr>
        <c:crossAx val="115273088"/>
        <c:crosses val="autoZero"/>
        <c:auto val="1"/>
        <c:lblAlgn val="ctr"/>
        <c:lblOffset val="100"/>
        <c:noMultiLvlLbl val="0"/>
      </c:catAx>
      <c:valAx>
        <c:axId val="115273088"/>
        <c:scaling>
          <c:orientation val="minMax"/>
          <c:min val="3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115271552"/>
        <c:crosses val="autoZero"/>
        <c:crossBetween val="between"/>
      </c:valAx>
    </c:plotArea>
    <c:legend>
      <c:legendPos val="b"/>
      <c:legendEntry>
        <c:idx val="2"/>
        <c:delete val="1"/>
      </c:legendEntry>
      <c:legendEntry>
        <c:idx val="3"/>
        <c:delete val="1"/>
      </c:legendEntry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0.51786</cdr:x>
      <cdr:y>0.87273</cdr:y>
    </cdr:from>
    <cdr:to>
      <cdr:x>0.57803</cdr:x>
      <cdr:y>0.92286</cdr:y>
    </cdr:to>
    <cdr:sp macro="" textlink="">
      <cdr:nvSpPr>
        <cdr:cNvPr id="2" name="Овал 1"/>
        <cdr:cNvSpPr/>
      </cdr:nvSpPr>
      <cdr:spPr>
        <a:xfrm xmlns:a="http://schemas.openxmlformats.org/drawingml/2006/main">
          <a:off x="4176464" y="3456384"/>
          <a:ext cx="485290" cy="19853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25400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rgbClr val="FFFFFF"/>
              </a:solidFill>
              <a:latin typeface="Montserrat Medium"/>
            </a:defRPr>
          </a:lvl1pPr>
          <a:lvl2pPr marL="457200" algn="l" defTabSz="914400" rtl="0" eaLnBrk="1" latinLnBrk="0" hangingPunct="1">
            <a:defRPr sz="1800" kern="1200">
              <a:solidFill>
                <a:srgbClr val="FFFFFF"/>
              </a:solidFill>
              <a:latin typeface="Montserrat Medium"/>
            </a:defRPr>
          </a:lvl2pPr>
          <a:lvl3pPr marL="914400" algn="l" defTabSz="914400" rtl="0" eaLnBrk="1" latinLnBrk="0" hangingPunct="1">
            <a:defRPr sz="1800" kern="1200">
              <a:solidFill>
                <a:srgbClr val="FFFFFF"/>
              </a:solidFill>
              <a:latin typeface="Montserrat Medium"/>
            </a:defRPr>
          </a:lvl3pPr>
          <a:lvl4pPr marL="1371600" algn="l" defTabSz="914400" rtl="0" eaLnBrk="1" latinLnBrk="0" hangingPunct="1">
            <a:defRPr sz="1800" kern="1200">
              <a:solidFill>
                <a:srgbClr val="FFFFFF"/>
              </a:solidFill>
              <a:latin typeface="Montserrat Medium"/>
            </a:defRPr>
          </a:lvl4pPr>
          <a:lvl5pPr marL="1828800" algn="l" defTabSz="914400" rtl="0" eaLnBrk="1" latinLnBrk="0" hangingPunct="1">
            <a:defRPr sz="1800" kern="1200">
              <a:solidFill>
                <a:srgbClr val="FFFFFF"/>
              </a:solidFill>
              <a:latin typeface="Montserrat Medium"/>
            </a:defRPr>
          </a:lvl5pPr>
          <a:lvl6pPr marL="2286000" algn="l" defTabSz="914400" rtl="0" eaLnBrk="1" latinLnBrk="0" hangingPunct="1">
            <a:defRPr sz="1800" kern="1200">
              <a:solidFill>
                <a:srgbClr val="FFFFFF"/>
              </a:solidFill>
              <a:latin typeface="Montserrat Medium"/>
            </a:defRPr>
          </a:lvl6pPr>
          <a:lvl7pPr marL="2743200" algn="l" defTabSz="914400" rtl="0" eaLnBrk="1" latinLnBrk="0" hangingPunct="1">
            <a:defRPr sz="1800" kern="1200">
              <a:solidFill>
                <a:srgbClr val="FFFFFF"/>
              </a:solidFill>
              <a:latin typeface="Montserrat Medium"/>
            </a:defRPr>
          </a:lvl7pPr>
          <a:lvl8pPr marL="3200400" algn="l" defTabSz="914400" rtl="0" eaLnBrk="1" latinLnBrk="0" hangingPunct="1">
            <a:defRPr sz="1800" kern="1200">
              <a:solidFill>
                <a:srgbClr val="FFFFFF"/>
              </a:solidFill>
              <a:latin typeface="Montserrat Medium"/>
            </a:defRPr>
          </a:lvl8pPr>
          <a:lvl9pPr marL="3657600" algn="l" defTabSz="914400" rtl="0" eaLnBrk="1" latinLnBrk="0" hangingPunct="1">
            <a:defRPr sz="1800" kern="1200">
              <a:solidFill>
                <a:srgbClr val="FFFFFF"/>
              </a:solidFill>
              <a:latin typeface="Montserrat Medium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  <cdr:relSizeAnchor xmlns:cdr="http://schemas.openxmlformats.org/drawingml/2006/chartDrawing">
    <cdr:from>
      <cdr:x>0.61607</cdr:x>
      <cdr:y>0.81818</cdr:y>
    </cdr:from>
    <cdr:to>
      <cdr:x>0.67624</cdr:x>
      <cdr:y>0.86831</cdr:y>
    </cdr:to>
    <cdr:sp macro="" textlink="">
      <cdr:nvSpPr>
        <cdr:cNvPr id="3" name="Овал 2"/>
        <cdr:cNvSpPr/>
      </cdr:nvSpPr>
      <cdr:spPr>
        <a:xfrm xmlns:a="http://schemas.openxmlformats.org/drawingml/2006/main">
          <a:off x="4968552" y="3240360"/>
          <a:ext cx="485290" cy="19853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25400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rgbClr val="FFFFFF"/>
              </a:solidFill>
              <a:latin typeface="Montserrat Medium"/>
            </a:defRPr>
          </a:lvl1pPr>
          <a:lvl2pPr marL="457200" algn="l" defTabSz="914400" rtl="0" eaLnBrk="1" latinLnBrk="0" hangingPunct="1">
            <a:defRPr sz="1800" kern="1200">
              <a:solidFill>
                <a:srgbClr val="FFFFFF"/>
              </a:solidFill>
              <a:latin typeface="Montserrat Medium"/>
            </a:defRPr>
          </a:lvl2pPr>
          <a:lvl3pPr marL="914400" algn="l" defTabSz="914400" rtl="0" eaLnBrk="1" latinLnBrk="0" hangingPunct="1">
            <a:defRPr sz="1800" kern="1200">
              <a:solidFill>
                <a:srgbClr val="FFFFFF"/>
              </a:solidFill>
              <a:latin typeface="Montserrat Medium"/>
            </a:defRPr>
          </a:lvl3pPr>
          <a:lvl4pPr marL="1371600" algn="l" defTabSz="914400" rtl="0" eaLnBrk="1" latinLnBrk="0" hangingPunct="1">
            <a:defRPr sz="1800" kern="1200">
              <a:solidFill>
                <a:srgbClr val="FFFFFF"/>
              </a:solidFill>
              <a:latin typeface="Montserrat Medium"/>
            </a:defRPr>
          </a:lvl4pPr>
          <a:lvl5pPr marL="1828800" algn="l" defTabSz="914400" rtl="0" eaLnBrk="1" latinLnBrk="0" hangingPunct="1">
            <a:defRPr sz="1800" kern="1200">
              <a:solidFill>
                <a:srgbClr val="FFFFFF"/>
              </a:solidFill>
              <a:latin typeface="Montserrat Medium"/>
            </a:defRPr>
          </a:lvl5pPr>
          <a:lvl6pPr marL="2286000" algn="l" defTabSz="914400" rtl="0" eaLnBrk="1" latinLnBrk="0" hangingPunct="1">
            <a:defRPr sz="1800" kern="1200">
              <a:solidFill>
                <a:srgbClr val="FFFFFF"/>
              </a:solidFill>
              <a:latin typeface="Montserrat Medium"/>
            </a:defRPr>
          </a:lvl6pPr>
          <a:lvl7pPr marL="2743200" algn="l" defTabSz="914400" rtl="0" eaLnBrk="1" latinLnBrk="0" hangingPunct="1">
            <a:defRPr sz="1800" kern="1200">
              <a:solidFill>
                <a:srgbClr val="FFFFFF"/>
              </a:solidFill>
              <a:latin typeface="Montserrat Medium"/>
            </a:defRPr>
          </a:lvl7pPr>
          <a:lvl8pPr marL="3200400" algn="l" defTabSz="914400" rtl="0" eaLnBrk="1" latinLnBrk="0" hangingPunct="1">
            <a:defRPr sz="1800" kern="1200">
              <a:solidFill>
                <a:srgbClr val="FFFFFF"/>
              </a:solidFill>
              <a:latin typeface="Montserrat Medium"/>
            </a:defRPr>
          </a:lvl8pPr>
          <a:lvl9pPr marL="3657600" algn="l" defTabSz="914400" rtl="0" eaLnBrk="1" latinLnBrk="0" hangingPunct="1">
            <a:defRPr sz="1800" kern="1200">
              <a:solidFill>
                <a:srgbClr val="FFFFFF"/>
              </a:solidFill>
              <a:latin typeface="Montserrat Medium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2D68B-5661-47DA-867C-2D8CFDB6CBEB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57BEE4-AF08-4725-9A3E-97C0714EB6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75613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7625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6B6E73-7C5A-48AE-AD65-9EDD748B6EA2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622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2813"/>
            <a:ext cx="5448300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D958CB-D259-484E-AD08-2DB4FE1D57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0819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E6EE-2541-4205-A416-45CEEB3EDC58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5509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Фонов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4800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4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676CD-639F-43FC-9778-CDDE9E58141A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E12AA-3AD9-4120-B5E9-36BDA991F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734FC18-8607-846E-ECE2-FBE5FB245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My work\Now\СибГИУ\4. Брендбук\media\powerpoint\sibsiu_powerpoint1.jpg">
            <a:extLst>
              <a:ext uri="{FF2B5EF4-FFF2-40B4-BE49-F238E27FC236}">
                <a16:creationId xmlns="" xmlns:a16="http://schemas.microsoft.com/office/drawing/2014/main" id="{E07C3879-8A9D-8881-9CA2-A4D96CEEFF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65028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B82AA28F-B35D-2350-7917-D2F15AA7839C}"/>
              </a:ext>
            </a:extLst>
          </p:cNvPr>
          <p:cNvSpPr txBox="1"/>
          <p:nvPr/>
        </p:nvSpPr>
        <p:spPr>
          <a:xfrm>
            <a:off x="35496" y="136412"/>
            <a:ext cx="2627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Сибирский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государственный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индустриальный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университет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BF7A0B96-E0D1-554A-2315-383E10F496F7}"/>
              </a:ext>
            </a:extLst>
          </p:cNvPr>
          <p:cNvSpPr txBox="1"/>
          <p:nvPr/>
        </p:nvSpPr>
        <p:spPr>
          <a:xfrm>
            <a:off x="179512" y="2609754"/>
            <a:ext cx="633670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Заседание совета кураторов </a:t>
            </a:r>
          </a:p>
          <a:p>
            <a:pPr algn="ctr"/>
            <a:r>
              <a:rPr lang="ru-RU" sz="2500" b="1" dirty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и классных руководителей</a:t>
            </a:r>
          </a:p>
          <a:p>
            <a:pPr algn="ctr"/>
            <a:r>
              <a:rPr lang="ru-RU" sz="2500" b="1" i="1" dirty="0" smtClean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4 </a:t>
            </a:r>
            <a:r>
              <a:rPr lang="ru-RU" sz="2500" b="1" i="1" dirty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марта </a:t>
            </a:r>
            <a:r>
              <a:rPr lang="ru-RU" sz="2500" b="1" i="1" dirty="0" smtClean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2025 </a:t>
            </a:r>
            <a:r>
              <a:rPr lang="ru-RU" sz="2500" b="1" i="1" dirty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г.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68C528D4-DC88-15E0-63EC-8A2BD596BB84}"/>
              </a:ext>
            </a:extLst>
          </p:cNvPr>
          <p:cNvSpPr txBox="1"/>
          <p:nvPr/>
        </p:nvSpPr>
        <p:spPr>
          <a:xfrm>
            <a:off x="971600" y="4329979"/>
            <a:ext cx="4583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Проректор по </a:t>
            </a:r>
            <a:r>
              <a:rPr lang="ru-RU" dirty="0" err="1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МПиВД</a:t>
            </a:r>
            <a:r>
              <a:rPr lang="ru-RU" dirty="0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Л.В.Гордеева</a:t>
            </a:r>
            <a:endParaRPr lang="ru-RU" dirty="0">
              <a:solidFill>
                <a:schemeClr val="bg1"/>
              </a:solidFill>
              <a:latin typeface="Montserrat Medium" pitchFamily="2" charset="-52"/>
              <a:cs typeface="Arial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44628F21-99CE-1A78-6FC0-4EA8AD062650}"/>
              </a:ext>
            </a:extLst>
          </p:cNvPr>
          <p:cNvSpPr txBox="1"/>
          <p:nvPr/>
        </p:nvSpPr>
        <p:spPr>
          <a:xfrm>
            <a:off x="8532440" y="469931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>
                <a:solidFill>
                  <a:schemeClr val="bg1"/>
                </a:solidFill>
                <a:latin typeface="Georgia" panose="02040502050405020303" pitchFamily="18" charset="0"/>
                <a:ea typeface="Cambria" panose="020405030504060302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5068652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My work\Now\СибГИУ\4. Брендбук\media\powerpoint\sibsiu_powerpoint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620" y="-20538"/>
            <a:ext cx="9141244" cy="516403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79512" y="267494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b="1" dirty="0">
                <a:latin typeface="Montserrat ExtraBold" panose="00000900000000000000" pitchFamily="2" charset="-52"/>
                <a:ea typeface="Times New Roman"/>
                <a:cs typeface="Calibri" panose="020F0502020204030204" pitchFamily="34" charset="0"/>
              </a:rPr>
              <a:t>Ключевые проблемы организации и проведения </a:t>
            </a:r>
          </a:p>
          <a:p>
            <a:pPr algn="ctr">
              <a:spcAft>
                <a:spcPts val="0"/>
              </a:spcAft>
              <a:defRPr/>
            </a:pPr>
            <a:r>
              <a:rPr lang="ru-RU" b="1" dirty="0">
                <a:latin typeface="Montserrat ExtraBold" panose="00000900000000000000" pitchFamily="2" charset="-52"/>
                <a:ea typeface="Times New Roman"/>
                <a:cs typeface="Calibri" panose="020F0502020204030204" pitchFamily="34" charset="0"/>
              </a:rPr>
              <a:t>фестиваля студенческого художественного творчества «Студенческая весна – </a:t>
            </a:r>
            <a:r>
              <a:rPr lang="ru-RU" b="1" dirty="0" smtClean="0">
                <a:latin typeface="Montserrat ExtraBold" panose="00000900000000000000" pitchFamily="2" charset="-52"/>
                <a:ea typeface="Times New Roman"/>
                <a:cs typeface="Calibri" panose="020F0502020204030204" pitchFamily="34" charset="0"/>
              </a:rPr>
              <a:t>2025». </a:t>
            </a:r>
            <a:r>
              <a:rPr lang="ru-RU" b="1" dirty="0">
                <a:latin typeface="Montserrat ExtraBold" panose="00000900000000000000" pitchFamily="2" charset="-52"/>
                <a:ea typeface="Times New Roman"/>
                <a:cs typeface="Calibri" panose="020F0502020204030204" pitchFamily="34" charset="0"/>
              </a:rPr>
              <a:t>Принятые решения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D537D3EB-BD2A-E607-DB3C-6C27976BCC27}"/>
              </a:ext>
            </a:extLst>
          </p:cNvPr>
          <p:cNvSpPr txBox="1"/>
          <p:nvPr/>
        </p:nvSpPr>
        <p:spPr>
          <a:xfrm>
            <a:off x="8532440" y="469931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 smtClean="0">
                <a:latin typeface="Montserrat Medium" panose="00000600000000000000" pitchFamily="2" charset="-52"/>
                <a:ea typeface="Cambria" panose="02040503050406030204" pitchFamily="18" charset="0"/>
              </a:rPr>
              <a:t>10</a:t>
            </a:r>
            <a:endParaRPr lang="ru-RU" sz="1400" dirty="0">
              <a:latin typeface="Montserrat Medium" panose="00000600000000000000" pitchFamily="2" charset="-52"/>
              <a:ea typeface="Cambria" panose="0204050305040603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7085" y="1190824"/>
            <a:ext cx="842631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1. Проблема: </a:t>
            </a:r>
            <a:r>
              <a:rPr lang="ru-RU" sz="1400" dirty="0">
                <a:latin typeface="Montserrat Medium" pitchFamily="2" charset="-52"/>
                <a:ea typeface="Cambria" pitchFamily="18" charset="0"/>
              </a:rPr>
              <a:t>аудиторный фонд.</a:t>
            </a:r>
          </a:p>
          <a:p>
            <a:pPr algn="just"/>
            <a:r>
              <a:rPr lang="ru-RU" sz="1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Решение: </a:t>
            </a:r>
            <a:r>
              <a:rPr lang="ru-RU" sz="1400" dirty="0">
                <a:latin typeface="Montserrat Medium" pitchFamily="2" charset="-52"/>
                <a:ea typeface="Cambria" pitchFamily="18" charset="0"/>
              </a:rPr>
              <a:t>максимальная загрузка БПА, бизнес-инкубатора, аренда </a:t>
            </a:r>
            <a:r>
              <a:rPr lang="ru-RU" sz="1400" dirty="0" smtClean="0">
                <a:latin typeface="Montserrat Medium" pitchFamily="2" charset="-52"/>
                <a:ea typeface="Cambria" pitchFamily="18" charset="0"/>
              </a:rPr>
              <a:t>сценического </a:t>
            </a:r>
            <a:r>
              <a:rPr lang="ru-RU" sz="1400" dirty="0">
                <a:latin typeface="Montserrat Medium" pitchFamily="2" charset="-52"/>
                <a:ea typeface="Cambria" pitchFamily="18" charset="0"/>
              </a:rPr>
              <a:t>пространства в театре кукол «Сказ» и театре Металлургов.  </a:t>
            </a:r>
          </a:p>
          <a:p>
            <a:pPr algn="just"/>
            <a:endParaRPr lang="ru-RU" sz="1400" dirty="0">
              <a:latin typeface="Montserrat Medium" pitchFamily="2" charset="-52"/>
              <a:ea typeface="Cambria" pitchFamily="18" charset="0"/>
            </a:endParaRPr>
          </a:p>
          <a:p>
            <a:pPr algn="just"/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2. Проблема: </a:t>
            </a:r>
            <a:r>
              <a:rPr lang="ru-RU" sz="1400" dirty="0">
                <a:latin typeface="Montserrat Medium" pitchFamily="2" charset="-52"/>
                <a:ea typeface="Cambria" pitchFamily="18" charset="0"/>
              </a:rPr>
              <a:t>финансирование. </a:t>
            </a:r>
          </a:p>
          <a:p>
            <a:pPr algn="just"/>
            <a:r>
              <a:rPr lang="ru-RU" sz="1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Решение: </a:t>
            </a:r>
            <a:r>
              <a:rPr lang="ru-RU" sz="1400" dirty="0">
                <a:latin typeface="Montserrat Medium" pitchFamily="2" charset="-52"/>
                <a:ea typeface="Cambria" pitchFamily="18" charset="0"/>
              </a:rPr>
              <a:t>«зарабатывание» бесплатных площадок для проведения фестиваля через участие студентов </a:t>
            </a:r>
            <a:r>
              <a:rPr lang="ru-RU" sz="1400" dirty="0" err="1">
                <a:latin typeface="Montserrat Medium" pitchFamily="2" charset="-52"/>
                <a:ea typeface="Cambria" pitchFamily="18" charset="0"/>
              </a:rPr>
              <a:t>СибГИУ</a:t>
            </a:r>
            <a:r>
              <a:rPr lang="ru-RU" sz="1400" dirty="0">
                <a:latin typeface="Montserrat Medium" pitchFamily="2" charset="-52"/>
                <a:ea typeface="Cambria" pitchFamily="18" charset="0"/>
              </a:rPr>
              <a:t> в культурной повестке города с помощью использования Пушкинской карты; личные связи и договоренности с подрядными организациями.</a:t>
            </a:r>
          </a:p>
          <a:p>
            <a:pPr algn="just"/>
            <a:endParaRPr lang="ru-RU" sz="1400" dirty="0">
              <a:latin typeface="Montserrat Medium" pitchFamily="2" charset="-52"/>
              <a:ea typeface="Cambria" pitchFamily="18" charset="0"/>
            </a:endParaRPr>
          </a:p>
          <a:p>
            <a:pPr algn="just"/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3. Проблема: </a:t>
            </a:r>
            <a:r>
              <a:rPr lang="ru-RU" sz="1400" dirty="0" smtClean="0">
                <a:latin typeface="Montserrat Medium" pitchFamily="2" charset="-52"/>
                <a:ea typeface="Cambria" pitchFamily="18" charset="0"/>
              </a:rPr>
              <a:t>малая активность студенческих </a:t>
            </a:r>
            <a:r>
              <a:rPr lang="ru-RU" sz="1400" dirty="0">
                <a:latin typeface="Montserrat Medium" pitchFamily="2" charset="-52"/>
                <a:ea typeface="Cambria" pitchFamily="18" charset="0"/>
              </a:rPr>
              <a:t>советов нескольких институтов.</a:t>
            </a:r>
          </a:p>
          <a:p>
            <a:pPr algn="just"/>
            <a:r>
              <a:rPr lang="ru-RU" sz="1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Предполагаемые решения: </a:t>
            </a:r>
            <a:r>
              <a:rPr lang="ru-RU" sz="1400" dirty="0">
                <a:latin typeface="Montserrat Medium" pitchFamily="2" charset="-52"/>
                <a:ea typeface="Cambria" pitchFamily="18" charset="0"/>
              </a:rPr>
              <a:t>организация участия студентов данных институтов в </a:t>
            </a:r>
            <a:r>
              <a:rPr lang="ru-RU" sz="1400" dirty="0" smtClean="0">
                <a:latin typeface="Montserrat Medium" pitchFamily="2" charset="-52"/>
                <a:ea typeface="Cambria" pitchFamily="18" charset="0"/>
              </a:rPr>
              <a:t>концертных программах  и гала-концерте </a:t>
            </a:r>
            <a:r>
              <a:rPr lang="ru-RU" sz="1400" dirty="0">
                <a:latin typeface="Montserrat Medium" pitchFamily="2" charset="-52"/>
                <a:ea typeface="Cambria" pitchFamily="18" charset="0"/>
              </a:rPr>
              <a:t>фестиваля «Студенческая весна» в качестве зрителей с целью возможного вовлечения ребят в творческую повестку университета; </a:t>
            </a:r>
            <a:r>
              <a:rPr lang="ru-RU" sz="1400" dirty="0" smtClean="0">
                <a:latin typeface="Montserrat Medium" pitchFamily="2" charset="-52"/>
                <a:ea typeface="Cambria" pitchFamily="18" charset="0"/>
              </a:rPr>
              <a:t>привлечение </a:t>
            </a:r>
            <a:r>
              <a:rPr lang="ru-RU" sz="1400" dirty="0">
                <a:latin typeface="Montserrat Medium" pitchFamily="2" charset="-52"/>
                <a:ea typeface="Cambria" pitchFamily="18" charset="0"/>
              </a:rPr>
              <a:t>к участию в мероприятии отдельных студентов института в сборные номера гала-концерта или украшение арендуемой </a:t>
            </a:r>
            <a:r>
              <a:rPr lang="ru-RU" sz="1400" dirty="0" smtClean="0">
                <a:latin typeface="Montserrat Medium" pitchFamily="2" charset="-52"/>
                <a:ea typeface="Cambria" pitchFamily="18" charset="0"/>
              </a:rPr>
              <a:t>площадки; </a:t>
            </a:r>
            <a:r>
              <a:rPr lang="ru-RU" sz="1400" b="1" dirty="0" smtClean="0">
                <a:latin typeface="Montserrat Medium" pitchFamily="2" charset="-52"/>
                <a:ea typeface="Cambria" pitchFamily="18" charset="0"/>
              </a:rPr>
              <a:t>сборный концерт 4 институтов (ИТУР, </a:t>
            </a:r>
            <a:r>
              <a:rPr lang="ru-RU" sz="1400" b="1" dirty="0" err="1" smtClean="0">
                <a:latin typeface="Montserrat Medium" pitchFamily="2" charset="-52"/>
                <a:ea typeface="Cambria" pitchFamily="18" charset="0"/>
              </a:rPr>
              <a:t>ИМиМ</a:t>
            </a:r>
            <a:r>
              <a:rPr lang="ru-RU" sz="1400" b="1" dirty="0" smtClean="0">
                <a:latin typeface="Montserrat Medium" pitchFamily="2" charset="-52"/>
                <a:ea typeface="Cambria" pitchFamily="18" charset="0"/>
              </a:rPr>
              <a:t>, ИПИТ, </a:t>
            </a:r>
            <a:r>
              <a:rPr lang="ru-RU" sz="1400" b="1" dirty="0" err="1" smtClean="0">
                <a:latin typeface="Montserrat Medium" pitchFamily="2" charset="-52"/>
                <a:ea typeface="Cambria" pitchFamily="18" charset="0"/>
              </a:rPr>
              <a:t>ИИТиАС</a:t>
            </a:r>
            <a:r>
              <a:rPr lang="ru-RU" sz="1400" b="1" dirty="0" smtClean="0">
                <a:latin typeface="Montserrat Medium" pitchFamily="2" charset="-52"/>
                <a:ea typeface="Cambria" pitchFamily="18" charset="0"/>
              </a:rPr>
              <a:t>).</a:t>
            </a:r>
            <a:endParaRPr lang="ru-RU" sz="1400" b="1" dirty="0">
              <a:latin typeface="Montserrat Medium" pitchFamily="2" charset="-52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975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4E17042-DB6F-05F0-94B1-4C163EBDA9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My work\Now\СибГИУ\4. Брендбук\media\powerpoint\sibsiu_powerpoint1.jpg">
            <a:extLst>
              <a:ext uri="{FF2B5EF4-FFF2-40B4-BE49-F238E27FC236}">
                <a16:creationId xmlns="" xmlns:a16="http://schemas.microsoft.com/office/drawing/2014/main" id="{4854265C-6B0C-D628-DC63-8BBCD0E535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978"/>
            <a:ext cx="9144000" cy="5145050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CFFFD657-0375-61CA-CD34-AD9D3B04D51F}"/>
              </a:ext>
            </a:extLst>
          </p:cNvPr>
          <p:cNvSpPr txBox="1"/>
          <p:nvPr/>
        </p:nvSpPr>
        <p:spPr>
          <a:xfrm>
            <a:off x="35496" y="136412"/>
            <a:ext cx="2627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Сибирский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государственный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индустриальный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университет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1CB7F79-F88A-8325-1B56-C80CF3D0A82B}"/>
              </a:ext>
            </a:extLst>
          </p:cNvPr>
          <p:cNvSpPr txBox="1"/>
          <p:nvPr/>
        </p:nvSpPr>
        <p:spPr>
          <a:xfrm>
            <a:off x="179512" y="2609754"/>
            <a:ext cx="633670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2</a:t>
            </a:r>
            <a:r>
              <a:rPr lang="ru-RU" sz="2200" b="1" dirty="0" smtClean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. Проблемы и перспективы привлечения иностранных студентов к участию в различных направлениях </a:t>
            </a:r>
            <a:r>
              <a:rPr lang="ru-RU" sz="2200" b="1" dirty="0" err="1" smtClean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внеучебной</a:t>
            </a:r>
            <a:r>
              <a:rPr lang="ru-RU" sz="2200" b="1" dirty="0" smtClean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 деятельности университета</a:t>
            </a:r>
            <a:endParaRPr lang="ru-RU" sz="2200" b="1" dirty="0">
              <a:solidFill>
                <a:schemeClr val="bg1"/>
              </a:solidFill>
              <a:latin typeface="Montserrat ExtraBold" panose="00000900000000000000" pitchFamily="2" charset="-52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A8162A1D-277E-B72C-63FE-E8C259E2F233}"/>
              </a:ext>
            </a:extLst>
          </p:cNvPr>
          <p:cNvSpPr txBox="1"/>
          <p:nvPr/>
        </p:nvSpPr>
        <p:spPr>
          <a:xfrm>
            <a:off x="1056211" y="4412241"/>
            <a:ext cx="4583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Проректор по </a:t>
            </a:r>
            <a:r>
              <a:rPr lang="ru-RU" dirty="0" err="1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МПиВД</a:t>
            </a:r>
            <a:r>
              <a:rPr lang="ru-RU" dirty="0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Л.В.Гордеева</a:t>
            </a:r>
            <a:endParaRPr lang="ru-RU" dirty="0">
              <a:solidFill>
                <a:schemeClr val="bg1"/>
              </a:solidFill>
              <a:latin typeface="Montserrat Medium" pitchFamily="2" charset="-52"/>
              <a:cs typeface="Arial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718D08DB-FEBF-6717-407B-0EBBE2F6D4E7}"/>
              </a:ext>
            </a:extLst>
          </p:cNvPr>
          <p:cNvSpPr txBox="1"/>
          <p:nvPr/>
        </p:nvSpPr>
        <p:spPr>
          <a:xfrm>
            <a:off x="8532440" y="469931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 smtClean="0">
                <a:solidFill>
                  <a:schemeClr val="bg1"/>
                </a:solidFill>
                <a:latin typeface="Georgia" panose="02040502050405020303" pitchFamily="18" charset="0"/>
                <a:ea typeface="Cambria" panose="02040503050406030204" pitchFamily="18" charset="0"/>
              </a:rPr>
              <a:t>11</a:t>
            </a:r>
            <a:endParaRPr lang="ru-RU" sz="1400" dirty="0">
              <a:solidFill>
                <a:schemeClr val="bg1"/>
              </a:solidFill>
              <a:latin typeface="Georgia" panose="02040502050405020303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6413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2869" y="51470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cap="all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ExtraBold" pitchFamily="2" charset="-52"/>
              </a:rPr>
              <a:t>Проблемы и перспективы вовлечения иностранных обучающихся во </a:t>
            </a:r>
            <a:r>
              <a:rPr lang="ru-RU" b="1" cap="all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ExtraBold" pitchFamily="2" charset="-52"/>
              </a:rPr>
              <a:t>внеучебную</a:t>
            </a:r>
            <a:r>
              <a:rPr lang="ru-RU" b="1" cap="all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ExtraBold" pitchFamily="2" charset="-52"/>
              </a:rPr>
              <a:t> повестку университета</a:t>
            </a:r>
            <a:endParaRPr lang="ru-RU" b="1" cap="all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ExtraBold" pitchFamily="2" charset="-52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532440" y="4893258"/>
            <a:ext cx="611560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460241B-2994-71F4-ADE9-1250301283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843558"/>
            <a:ext cx="8784976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C00000"/>
                </a:solidFill>
                <a:latin typeface="Montserrat Medium" pitchFamily="2" charset="-52"/>
                <a:ea typeface="Calibri" pitchFamily="34" charset="0"/>
                <a:cs typeface="Calibri" pitchFamily="34" charset="0"/>
              </a:rPr>
              <a:t>Основные </a:t>
            </a:r>
            <a:r>
              <a:rPr lang="ru-RU" altLang="ru-RU" sz="1600" b="1" dirty="0" smtClean="0">
                <a:solidFill>
                  <a:srgbClr val="C00000"/>
                </a:solidFill>
                <a:latin typeface="Montserrat Medium" pitchFamily="2" charset="-52"/>
                <a:ea typeface="Calibri" pitchFamily="34" charset="0"/>
                <a:cs typeface="Calibri" pitchFamily="34" charset="0"/>
              </a:rPr>
              <a:t>направления работы с иностранными обучающимися </a:t>
            </a: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i="1" dirty="0" smtClean="0">
                <a:solidFill>
                  <a:srgbClr val="002060"/>
                </a:solidFill>
                <a:latin typeface="Montserrat Medium" pitchFamily="2" charset="-52"/>
                <a:ea typeface="Calibri" pitchFamily="34" charset="0"/>
                <a:cs typeface="Calibri" pitchFamily="34" charset="0"/>
              </a:rPr>
              <a:t>(см. план мероприятий для иностранных обучающихся на сайте университета: подразделения проректора по </a:t>
            </a:r>
            <a:r>
              <a:rPr lang="ru-RU" altLang="ru-RU" sz="1400" b="1" i="1" dirty="0" err="1" smtClean="0">
                <a:solidFill>
                  <a:srgbClr val="002060"/>
                </a:solidFill>
                <a:latin typeface="Montserrat Medium" pitchFamily="2" charset="-52"/>
                <a:ea typeface="Calibri" pitchFamily="34" charset="0"/>
                <a:cs typeface="Calibri" pitchFamily="34" charset="0"/>
              </a:rPr>
              <a:t>МПиВД</a:t>
            </a:r>
            <a:r>
              <a:rPr lang="ru-RU" altLang="ru-RU" sz="1400" b="1" i="1" dirty="0" smtClean="0">
                <a:solidFill>
                  <a:srgbClr val="002060"/>
                </a:solidFill>
                <a:latin typeface="Montserrat Medium" pitchFamily="2" charset="-52"/>
                <a:ea typeface="Calibri" pitchFamily="34" charset="0"/>
                <a:cs typeface="Calibri" pitchFamily="34" charset="0"/>
              </a:rPr>
              <a:t>, </a:t>
            </a:r>
            <a:r>
              <a:rPr lang="ru-RU" altLang="ru-RU" sz="1400" b="1" i="1" dirty="0" err="1" smtClean="0">
                <a:solidFill>
                  <a:srgbClr val="002060"/>
                </a:solidFill>
                <a:latin typeface="Montserrat Medium" pitchFamily="2" charset="-52"/>
                <a:ea typeface="Calibri" pitchFamily="34" charset="0"/>
                <a:cs typeface="Calibri" pitchFamily="34" charset="0"/>
              </a:rPr>
              <a:t>ОВиСР</a:t>
            </a:r>
            <a:r>
              <a:rPr lang="ru-RU" altLang="ru-RU" sz="1400" b="1" i="1" dirty="0" smtClean="0">
                <a:solidFill>
                  <a:srgbClr val="002060"/>
                </a:solidFill>
                <a:latin typeface="Montserrat Medium" pitchFamily="2" charset="-52"/>
                <a:ea typeface="Calibri" pitchFamily="34" charset="0"/>
                <a:cs typeface="Calibri" pitchFamily="34" charset="0"/>
              </a:rPr>
              <a:t>)</a:t>
            </a:r>
            <a:endParaRPr lang="ru-RU" altLang="ru-RU" sz="1600" b="1" dirty="0" smtClean="0">
              <a:solidFill>
                <a:srgbClr val="C00000"/>
              </a:solidFill>
              <a:latin typeface="Montserrat Medium" pitchFamily="2" charset="-52"/>
              <a:ea typeface="Calibri" pitchFamily="34" charset="0"/>
              <a:cs typeface="Calibri" pitchFamily="34" charset="0"/>
            </a:endParaRP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latin typeface="Montserrat Medium" pitchFamily="2" charset="-52"/>
                <a:ea typeface="Calibri" pitchFamily="34" charset="0"/>
                <a:cs typeface="Calibri" pitchFamily="34" charset="0"/>
              </a:rPr>
              <a:t>1</a:t>
            </a:r>
            <a:r>
              <a:rPr lang="ru-RU" altLang="ru-RU" sz="1600" b="1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. </a:t>
            </a:r>
            <a:r>
              <a:rPr lang="ru-RU" altLang="ru-RU" sz="1600" b="1" i="1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Профильная работа с социальными категориями </a:t>
            </a:r>
            <a:r>
              <a:rPr lang="ru-RU" altLang="ru-RU" sz="1600" b="1" i="1" dirty="0" smtClean="0">
                <a:latin typeface="Montserrat Medium" pitchFamily="2" charset="-52"/>
                <a:ea typeface="Calibri" pitchFamily="34" charset="0"/>
                <a:cs typeface="Calibri" pitchFamily="34" charset="0"/>
              </a:rPr>
              <a:t>иностранных обучающихся</a:t>
            </a:r>
            <a:r>
              <a:rPr lang="ru-RU" altLang="ru-RU" sz="1600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, </a:t>
            </a:r>
            <a:r>
              <a:rPr lang="ru-RU" altLang="ru-RU" sz="1600" dirty="0" smtClean="0">
                <a:latin typeface="Montserrat Medium" pitchFamily="2" charset="-52"/>
                <a:ea typeface="Calibri" pitchFamily="34" charset="0"/>
                <a:cs typeface="Calibri" pitchFamily="34" charset="0"/>
              </a:rPr>
              <a:t>проживающими </a:t>
            </a:r>
            <a:r>
              <a:rPr lang="ru-RU" altLang="ru-RU" sz="1600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в </a:t>
            </a:r>
            <a:r>
              <a:rPr lang="ru-RU" altLang="ru-RU" sz="1600" dirty="0" smtClean="0">
                <a:latin typeface="Montserrat Medium" pitchFamily="2" charset="-52"/>
                <a:ea typeface="Calibri" pitchFamily="34" charset="0"/>
                <a:cs typeface="Calibri" pitchFamily="34" charset="0"/>
              </a:rPr>
              <a:t>общежитиях.</a:t>
            </a:r>
            <a:endParaRPr lang="ru-RU" altLang="ru-RU" sz="1600" dirty="0">
              <a:latin typeface="Montserrat Medium" pitchFamily="2" charset="-52"/>
              <a:ea typeface="Calibri" pitchFamily="34" charset="0"/>
              <a:cs typeface="Calibri" pitchFamily="34" charset="0"/>
            </a:endParaRP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2. </a:t>
            </a:r>
            <a:r>
              <a:rPr lang="ru-RU" altLang="ru-RU" sz="1600" b="1" i="1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Организация цикла адаптационных мероприятий для </a:t>
            </a:r>
            <a:r>
              <a:rPr lang="ru-RU" altLang="ru-RU" sz="1600" b="1" i="1" dirty="0" smtClean="0">
                <a:latin typeface="Montserrat Medium" pitchFamily="2" charset="-52"/>
                <a:ea typeface="Calibri" pitchFamily="34" charset="0"/>
                <a:cs typeface="Calibri" pitchFamily="34" charset="0"/>
              </a:rPr>
              <a:t>студентов-иностранцев </a:t>
            </a:r>
            <a:r>
              <a:rPr lang="ru-RU" altLang="ru-RU" sz="1600" b="1" i="1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1 </a:t>
            </a:r>
            <a:r>
              <a:rPr lang="ru-RU" altLang="ru-RU" sz="1600" b="1" i="1" dirty="0" smtClean="0">
                <a:latin typeface="Montserrat Medium" pitchFamily="2" charset="-52"/>
                <a:ea typeface="Calibri" pitchFamily="34" charset="0"/>
                <a:cs typeface="Calibri" pitchFamily="34" charset="0"/>
              </a:rPr>
              <a:t>курса</a:t>
            </a:r>
            <a:r>
              <a:rPr lang="ru-RU" altLang="ru-RU" sz="1600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 </a:t>
            </a:r>
            <a:r>
              <a:rPr lang="ru-RU" altLang="ru-RU" sz="1600" i="1" dirty="0" smtClean="0">
                <a:solidFill>
                  <a:srgbClr val="002060"/>
                </a:solidFill>
                <a:latin typeface="Montserrat Medium" pitchFamily="2" charset="-52"/>
                <a:ea typeface="Calibri" pitchFamily="34" charset="0"/>
                <a:cs typeface="Calibri" pitchFamily="34" charset="0"/>
              </a:rPr>
              <a:t>(в 2024 году 12 иностранных обучающихся из общей квоты в 120 человек стали участниками </a:t>
            </a:r>
            <a:r>
              <a:rPr lang="ru-RU" altLang="ru-RU" sz="1600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libri" pitchFamily="34" charset="0"/>
                <a:cs typeface="Calibri" pitchFamily="34" charset="0"/>
              </a:rPr>
              <a:t>выездной</a:t>
            </a:r>
            <a:r>
              <a:rPr lang="ru-RU" altLang="ru-RU" sz="1600" i="1" dirty="0" smtClean="0">
                <a:solidFill>
                  <a:srgbClr val="002060"/>
                </a:solidFill>
                <a:latin typeface="Montserrat Medium" pitchFamily="2" charset="-52"/>
                <a:ea typeface="Calibri" pitchFamily="34" charset="0"/>
                <a:cs typeface="Calibri" pitchFamily="34" charset="0"/>
              </a:rPr>
              <a:t> школы актива).</a:t>
            </a:r>
            <a:endParaRPr lang="ru-RU" altLang="ru-RU" sz="1600" i="1" dirty="0">
              <a:solidFill>
                <a:srgbClr val="002060"/>
              </a:solidFill>
              <a:latin typeface="Montserrat Medium" pitchFamily="2" charset="-52"/>
              <a:ea typeface="Calibri" pitchFamily="34" charset="0"/>
              <a:cs typeface="Calibri" pitchFamily="34" charset="0"/>
            </a:endParaRP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3. </a:t>
            </a:r>
            <a:r>
              <a:rPr lang="ru-RU" altLang="ru-RU" sz="1600" b="1" i="1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Организация социально-психологического тестирования </a:t>
            </a:r>
            <a:r>
              <a:rPr lang="ru-RU" altLang="ru-RU" sz="1600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обучающихся и анализ его результатов.</a:t>
            </a: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4. </a:t>
            </a:r>
            <a:r>
              <a:rPr lang="ru-RU" altLang="ru-RU" sz="1600" b="1" i="1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Анализ текущей и промежуточной аттестации </a:t>
            </a:r>
            <a:r>
              <a:rPr lang="ru-RU" altLang="ru-RU" sz="1600" b="1" i="1" dirty="0" smtClean="0">
                <a:latin typeface="Montserrat Medium" pitchFamily="2" charset="-52"/>
                <a:ea typeface="Calibri" pitchFamily="34" charset="0"/>
                <a:cs typeface="Calibri" pitchFamily="34" charset="0"/>
              </a:rPr>
              <a:t>иностранных обучающихся</a:t>
            </a:r>
            <a:r>
              <a:rPr lang="ru-RU" altLang="ru-RU" sz="1600" dirty="0" smtClean="0">
                <a:latin typeface="Montserrat Medium" pitchFamily="2" charset="-52"/>
                <a:ea typeface="Calibri" pitchFamily="34" charset="0"/>
                <a:cs typeface="Calibri" pitchFamily="34" charset="0"/>
              </a:rPr>
              <a:t>. </a:t>
            </a:r>
            <a:endParaRPr lang="ru-RU" altLang="ru-RU" sz="1600" dirty="0">
              <a:latin typeface="Montserrat Medium" pitchFamily="2" charset="-52"/>
              <a:ea typeface="Calibri" pitchFamily="34" charset="0"/>
              <a:cs typeface="Calibri" pitchFamily="34" charset="0"/>
            </a:endParaRP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5. </a:t>
            </a:r>
            <a:r>
              <a:rPr lang="ru-RU" altLang="ru-RU" sz="1600" b="1" i="1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Организация посещений общежитий кураторами и классными руководителями академических групп</a:t>
            </a:r>
            <a:r>
              <a:rPr lang="ru-RU" altLang="ru-RU" sz="1600" dirty="0" smtClean="0">
                <a:latin typeface="Montserrat Medium" pitchFamily="2" charset="-52"/>
                <a:ea typeface="Calibri" pitchFamily="34" charset="0"/>
                <a:cs typeface="Calibri" pitchFamily="34" charset="0"/>
              </a:rPr>
              <a:t>.</a:t>
            </a: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i="1" dirty="0" smtClean="0">
                <a:latin typeface="Montserrat Medium" pitchFamily="2" charset="-52"/>
                <a:ea typeface="Calibri" pitchFamily="34" charset="0"/>
                <a:cs typeface="Calibri" pitchFamily="34" charset="0"/>
              </a:rPr>
              <a:t>6. Профилактическая и социально-психологическая работа.</a:t>
            </a: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i="1" dirty="0" smtClean="0">
                <a:latin typeface="Montserrat Medium" pitchFamily="2" charset="-52"/>
                <a:ea typeface="Calibri" pitchFamily="34" charset="0"/>
                <a:cs typeface="Calibri" pitchFamily="34" charset="0"/>
              </a:rPr>
              <a:t>7. Вовлечение иностранных обучающихся в творческую и спортивно-оздоровительную повестку университета.</a:t>
            </a:r>
            <a:endParaRPr lang="ru-RU" altLang="ru-RU" sz="1600" b="1" i="1" dirty="0">
              <a:latin typeface="Montserrat Medium" pitchFamily="2" charset="-52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1389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2869" y="51470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cap="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ExtraBold" pitchFamily="2" charset="-52"/>
              </a:rPr>
              <a:t>Проблемы и перспективы вовлечения иностранных обучающихся во </a:t>
            </a:r>
            <a:r>
              <a:rPr lang="ru-RU" b="1" cap="all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ExtraBold" pitchFamily="2" charset="-52"/>
              </a:rPr>
              <a:t>внеучебную</a:t>
            </a:r>
            <a:r>
              <a:rPr lang="ru-RU" b="1" cap="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ExtraBold" pitchFamily="2" charset="-52"/>
              </a:rPr>
              <a:t> повестку университета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532440" y="4893258"/>
            <a:ext cx="611560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460241B-2994-71F4-ADE9-1250301283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987574"/>
            <a:ext cx="8784976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500" b="1" dirty="0">
                <a:solidFill>
                  <a:srgbClr val="C00000"/>
                </a:solidFill>
                <a:latin typeface="Montserrat Medium" pitchFamily="2" charset="-52"/>
                <a:ea typeface="Calibri" pitchFamily="34" charset="0"/>
                <a:cs typeface="Calibri" pitchFamily="34" charset="0"/>
              </a:rPr>
              <a:t>Организация работы тьюторов и наставников из числа студентов и молодых педагогов с </a:t>
            </a:r>
            <a:r>
              <a:rPr lang="ru-RU" altLang="ru-RU" sz="1500" b="1" dirty="0" smtClean="0">
                <a:solidFill>
                  <a:srgbClr val="C00000"/>
                </a:solidFill>
                <a:latin typeface="Montserrat Medium" pitchFamily="2" charset="-52"/>
                <a:ea typeface="Calibri" pitchFamily="34" charset="0"/>
                <a:cs typeface="Calibri" pitchFamily="34" charset="0"/>
              </a:rPr>
              <a:t>иностранными обучающимися</a:t>
            </a:r>
            <a:r>
              <a:rPr lang="ru-RU" altLang="ru-RU" sz="1500" b="1" dirty="0">
                <a:solidFill>
                  <a:srgbClr val="C00000"/>
                </a:solidFill>
                <a:latin typeface="Montserrat Medium" pitchFamily="2" charset="-52"/>
                <a:ea typeface="Calibri" pitchFamily="34" charset="0"/>
                <a:cs typeface="Calibri" pitchFamily="34" charset="0"/>
              </a:rPr>
              <a:t>, проживающими в общежитиях</a:t>
            </a:r>
          </a:p>
          <a:p>
            <a:pPr marL="0" indent="0"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z="1500" b="1" dirty="0">
              <a:solidFill>
                <a:srgbClr val="C00000"/>
              </a:solidFill>
              <a:latin typeface="Montserrat Medium" pitchFamily="2" charset="-52"/>
              <a:ea typeface="Calibri" pitchFamily="34" charset="0"/>
              <a:cs typeface="Calibri" pitchFamily="34" charset="0"/>
            </a:endParaRP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500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В период подготовки к адаптационным мероприятиям для студентов 1 курса </a:t>
            </a: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500" b="1" i="1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в конце августа – начале сентября </a:t>
            </a:r>
            <a:r>
              <a:rPr lang="ru-RU" altLang="ru-RU" sz="1500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каждого </a:t>
            </a:r>
            <a:r>
              <a:rPr lang="ru-RU" altLang="ru-RU" sz="1500" b="1" i="1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учебного года через</a:t>
            </a:r>
            <a:r>
              <a:rPr lang="ru-RU" altLang="ru-RU" sz="1500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 организацию </a:t>
            </a:r>
            <a:r>
              <a:rPr lang="ru-RU" altLang="ru-RU" sz="1500" b="1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школы наставничества (от ППОС </a:t>
            </a:r>
            <a:r>
              <a:rPr lang="ru-RU" altLang="ru-RU" sz="1500" b="1" dirty="0" err="1">
                <a:latin typeface="Montserrat Medium" pitchFamily="2" charset="-52"/>
                <a:ea typeface="Calibri" pitchFamily="34" charset="0"/>
                <a:cs typeface="Calibri" pitchFamily="34" charset="0"/>
              </a:rPr>
              <a:t>СибГИУ</a:t>
            </a:r>
            <a:r>
              <a:rPr lang="ru-RU" altLang="ru-RU" sz="1500" b="1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) </a:t>
            </a:r>
            <a:r>
              <a:rPr lang="ru-RU" altLang="ru-RU" sz="1500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и </a:t>
            </a:r>
            <a:r>
              <a:rPr lang="ru-RU" altLang="ru-RU" sz="1500" b="1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школы тьюторов (от Отдела по внеучебной и социальной работе) </a:t>
            </a:r>
            <a:r>
              <a:rPr lang="ru-RU" altLang="ru-RU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libri" pitchFamily="34" charset="0"/>
                <a:cs typeface="Calibri" pitchFamily="34" charset="0"/>
              </a:rPr>
              <a:t>для групп первокурсников определяются студенты-тьюторы (наставники), </a:t>
            </a:r>
            <a:r>
              <a:rPr lang="ru-RU" altLang="ru-RU" sz="1500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сопровождающие 1 курс в течение первого года его обучения.</a:t>
            </a: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500" b="1" i="1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Помощь тьюторов и наставников первокурсников</a:t>
            </a:r>
            <a:r>
              <a:rPr lang="ru-RU" altLang="ru-RU" sz="1500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, в т.ч. проживающих в общежитиях,  </a:t>
            </a:r>
            <a:r>
              <a:rPr lang="ru-RU" altLang="ru-RU" sz="1500" b="1" i="1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осуществляется по </a:t>
            </a:r>
            <a:r>
              <a:rPr lang="ru-RU" altLang="ru-RU" sz="1500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основным </a:t>
            </a:r>
            <a:r>
              <a:rPr lang="ru-RU" altLang="ru-RU" sz="1500" b="1" i="1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направлениям социально-воспитательной работы с </a:t>
            </a:r>
            <a:r>
              <a:rPr lang="ru-RU" altLang="ru-RU" sz="1500" b="1" i="1" dirty="0" smtClean="0">
                <a:latin typeface="Montserrat Medium" pitchFamily="2" charset="-52"/>
                <a:ea typeface="Calibri" pitchFamily="34" charset="0"/>
                <a:cs typeface="Calibri" pitchFamily="34" charset="0"/>
              </a:rPr>
              <a:t>обучающимися</a:t>
            </a:r>
            <a:r>
              <a:rPr lang="ru-RU" altLang="ru-RU" sz="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libri" pitchFamily="34" charset="0"/>
                <a:cs typeface="Calibri" pitchFamily="34" charset="0"/>
              </a:rPr>
              <a:t>.</a:t>
            </a:r>
            <a:endParaRPr lang="ru-RU" altLang="ru-RU" sz="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itchFamily="2" charset="-52"/>
              <a:ea typeface="Calibri" pitchFamily="34" charset="0"/>
              <a:cs typeface="Calibri" pitchFamily="34" charset="0"/>
            </a:endParaRPr>
          </a:p>
          <a:p>
            <a:pPr marL="0" indent="0" algn="just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5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libri" pitchFamily="34" charset="0"/>
                <a:cs typeface="Calibri" pitchFamily="34" charset="0"/>
              </a:rPr>
              <a:t>Основная задача работы тьюторов / наставников </a:t>
            </a:r>
            <a:r>
              <a:rPr lang="ru-RU" altLang="ru-RU" sz="1500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– помощь кураторам и классным руководителям академически групп, заместителям директоров по воспитательной работе в осуществлении социально-психологической адаптации первокурсников</a:t>
            </a:r>
            <a:r>
              <a:rPr lang="ru-RU" altLang="ru-RU" sz="1800" dirty="0">
                <a:latin typeface="Montserrat Medium" pitchFamily="2" charset="-52"/>
                <a:ea typeface="Calibri" pitchFamily="34" charset="0"/>
                <a:cs typeface="Calibri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21043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2869" y="51470"/>
            <a:ext cx="82089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cap="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ExtraBold" pitchFamily="2" charset="-52"/>
              </a:rPr>
              <a:t>Проблемы и перспективы вовлечения иностранных обучающихся во </a:t>
            </a:r>
            <a:r>
              <a:rPr lang="ru-RU" sz="1600" b="1" cap="all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ExtraBold" pitchFamily="2" charset="-52"/>
              </a:rPr>
              <a:t>внеучебную</a:t>
            </a:r>
            <a:r>
              <a:rPr lang="ru-RU" sz="1600" b="1" cap="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ExtraBold" pitchFamily="2" charset="-52"/>
              </a:rPr>
              <a:t> повестку университета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532440" y="4893258"/>
            <a:ext cx="611560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460241B-2994-71F4-ADE9-1250301283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771550"/>
            <a:ext cx="8697603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ru-RU" sz="1600" dirty="0">
                <a:latin typeface="Montserrat Medium" pitchFamily="2" charset="-52"/>
              </a:rPr>
              <a:t>В каждом общежитии университета работает студенческий совет под руководством председателя и при взаимодействии с воспитателями, Отделом по внеучебной и социальной работе университета и Первичной профсоюзной организации студентов </a:t>
            </a:r>
            <a:r>
              <a:rPr lang="ru-RU" sz="1600" dirty="0" err="1">
                <a:latin typeface="Montserrat Medium" pitchFamily="2" charset="-52"/>
              </a:rPr>
              <a:t>СибГИУ</a:t>
            </a:r>
            <a:r>
              <a:rPr lang="ru-RU" sz="1600" dirty="0">
                <a:latin typeface="Montserrat Medium" pitchFamily="2" charset="-52"/>
              </a:rPr>
              <a:t>. </a:t>
            </a:r>
          </a:p>
          <a:p>
            <a:pPr algn="ctr"/>
            <a:endParaRPr lang="ru-RU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itchFamily="2" charset="-52"/>
            </a:endParaRPr>
          </a:p>
          <a:p>
            <a:pPr algn="ctr"/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Основные задачи </a:t>
            </a:r>
            <a:r>
              <a:rPr lang="ru-RU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студенческих советов общежитий 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 </a:t>
            </a:r>
            <a:endParaRPr lang="ru-RU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itchFamily="2" charset="-52"/>
            </a:endParaRPr>
          </a:p>
          <a:p>
            <a:pPr marL="0" indent="0" algn="just"/>
            <a:r>
              <a:rPr lang="ru-RU" sz="1600" b="1" dirty="0">
                <a:latin typeface="Montserrat Medium" pitchFamily="2" charset="-52"/>
              </a:rPr>
              <a:t>1. </a:t>
            </a:r>
            <a:r>
              <a:rPr lang="ru-RU" sz="1600" b="1" i="1" dirty="0">
                <a:latin typeface="Montserrat Medium" pitchFamily="2" charset="-52"/>
              </a:rPr>
              <a:t>Привлечение </a:t>
            </a:r>
            <a:r>
              <a:rPr lang="ru-RU" sz="1600" b="1" i="1" dirty="0" smtClean="0">
                <a:latin typeface="Montserrat Medium" pitchFamily="2" charset="-52"/>
              </a:rPr>
              <a:t>иностранных обучающихся </a:t>
            </a:r>
            <a:r>
              <a:rPr lang="ru-RU" sz="1600" b="1" i="1" dirty="0">
                <a:latin typeface="Montserrat Medium" pitchFamily="2" charset="-52"/>
              </a:rPr>
              <a:t>к решению проблем проживания и обустройства быта в общежитиях.</a:t>
            </a:r>
          </a:p>
          <a:p>
            <a:pPr marL="0" indent="0" algn="just"/>
            <a:r>
              <a:rPr lang="ru-RU" sz="1600" b="1" dirty="0">
                <a:latin typeface="Montserrat Medium" pitchFamily="2" charset="-52"/>
              </a:rPr>
              <a:t>2. </a:t>
            </a:r>
            <a:r>
              <a:rPr lang="ru-RU" sz="1600" dirty="0">
                <a:latin typeface="Montserrat Medium" pitchFamily="2" charset="-52"/>
              </a:rPr>
              <a:t>Вовлечение </a:t>
            </a:r>
            <a:r>
              <a:rPr lang="ru-RU" sz="1600" dirty="0" smtClean="0">
                <a:latin typeface="Montserrat Medium" pitchFamily="2" charset="-52"/>
              </a:rPr>
              <a:t>иностранных обучающихся </a:t>
            </a:r>
            <a:r>
              <a:rPr lang="ru-RU" sz="1600" dirty="0">
                <a:latin typeface="Montserrat Medium" pitchFamily="2" charset="-52"/>
              </a:rPr>
              <a:t>в систему адаптационных мероприятий университета.</a:t>
            </a:r>
          </a:p>
          <a:p>
            <a:pPr marL="0" indent="0" algn="just"/>
            <a:r>
              <a:rPr lang="ru-RU" sz="1600" b="1" dirty="0">
                <a:latin typeface="Montserrat Medium" pitchFamily="2" charset="-52"/>
              </a:rPr>
              <a:t>3. </a:t>
            </a:r>
            <a:r>
              <a:rPr lang="ru-RU" sz="1600" b="1" i="1" dirty="0">
                <a:latin typeface="Montserrat Medium" pitchFamily="2" charset="-52"/>
              </a:rPr>
              <a:t>Подготовка, организация и проведение мероприятий</a:t>
            </a:r>
            <a:r>
              <a:rPr lang="ru-RU" sz="1600" dirty="0">
                <a:latin typeface="Montserrat Medium" pitchFamily="2" charset="-52"/>
              </a:rPr>
              <a:t>, направленных на совершенствование </a:t>
            </a:r>
            <a:r>
              <a:rPr lang="ru-RU" sz="1600" b="1" i="1" dirty="0">
                <a:latin typeface="Montserrat Medium" pitchFamily="2" charset="-52"/>
              </a:rPr>
              <a:t>культурно-массовой, спортивно-оздоровительной, научно-образовательной</a:t>
            </a:r>
            <a:r>
              <a:rPr lang="ru-RU" sz="1600" dirty="0">
                <a:latin typeface="Montserrat Medium" pitchFamily="2" charset="-52"/>
              </a:rPr>
              <a:t> и </a:t>
            </a:r>
            <a:r>
              <a:rPr lang="ru-RU" sz="1600" b="1" i="1" dirty="0">
                <a:latin typeface="Montserrat Medium" pitchFamily="2" charset="-52"/>
              </a:rPr>
              <a:t>профессионально-трудовой работы</a:t>
            </a:r>
            <a:r>
              <a:rPr lang="ru-RU" sz="1600" dirty="0">
                <a:latin typeface="Montserrat Medium" pitchFamily="2" charset="-52"/>
              </a:rPr>
              <a:t>, организованной в общежитиях.</a:t>
            </a:r>
          </a:p>
          <a:p>
            <a:pPr marL="0" indent="0" algn="just"/>
            <a:r>
              <a:rPr lang="ru-RU" sz="1600" b="1" dirty="0">
                <a:latin typeface="Montserrat Medium" pitchFamily="2" charset="-52"/>
              </a:rPr>
              <a:t>4. </a:t>
            </a:r>
            <a:r>
              <a:rPr lang="ru-RU" sz="1600" b="1" i="1" dirty="0">
                <a:latin typeface="Montserrat Medium" pitchFamily="2" charset="-52"/>
              </a:rPr>
              <a:t>Проведение профилактических мероприятий</a:t>
            </a:r>
            <a:r>
              <a:rPr lang="ru-RU" sz="1600" dirty="0">
                <a:latin typeface="Montserrat Medium" pitchFamily="2" charset="-52"/>
              </a:rPr>
              <a:t>, связанных с соблюдением правил пожарной безопасности, правил проживания в общежитиях университета и т.д.</a:t>
            </a:r>
          </a:p>
        </p:txBody>
      </p:sp>
    </p:spTree>
    <p:extLst>
      <p:ext uri="{BB962C8B-B14F-4D97-AF65-F5344CB8AC3E}">
        <p14:creationId xmlns:p14="http://schemas.microsoft.com/office/powerpoint/2010/main" val="35001709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2869" y="51470"/>
            <a:ext cx="82089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cap="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ExtraBold" pitchFamily="2" charset="-52"/>
              </a:rPr>
              <a:t>Проблемы и перспективы вовлечения иностранных обучающихся во </a:t>
            </a:r>
            <a:r>
              <a:rPr lang="ru-RU" sz="1600" b="1" cap="all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ExtraBold" pitchFamily="2" charset="-52"/>
              </a:rPr>
              <a:t>внеучебную</a:t>
            </a:r>
            <a:r>
              <a:rPr lang="ru-RU" sz="1600" b="1" cap="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ExtraBold" pitchFamily="2" charset="-52"/>
              </a:rPr>
              <a:t> повестку университета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532440" y="4893258"/>
            <a:ext cx="611560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7602495-7FEE-85A2-C2ED-5D678DC07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88" y="655694"/>
            <a:ext cx="8985635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15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Этапы проведения адаптационной работы со </a:t>
            </a:r>
            <a:r>
              <a:rPr lang="ru-RU" sz="15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студентами-иностранцами </a:t>
            </a:r>
            <a:r>
              <a:rPr lang="ru-RU" sz="15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1 курса, проживающими в </a:t>
            </a:r>
            <a:r>
              <a:rPr lang="ru-RU" sz="15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общежитиях</a:t>
            </a:r>
            <a:endParaRPr lang="ru-RU" sz="1500" dirty="0">
              <a:latin typeface="Montserrat Medium" pitchFamily="2" charset="-52"/>
            </a:endParaRPr>
          </a:p>
          <a:p>
            <a:pPr algn="just"/>
            <a:r>
              <a:rPr lang="ru-RU" sz="1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1. </a:t>
            </a:r>
            <a:r>
              <a:rPr lang="ru-RU" sz="1500" b="1" dirty="0">
                <a:latin typeface="Montserrat Medium" pitchFamily="2" charset="-52"/>
              </a:rPr>
              <a:t>Создание чатов первокурсников </a:t>
            </a:r>
            <a:r>
              <a:rPr lang="ru-RU" sz="1500" dirty="0">
                <a:latin typeface="Montserrat Medium" pitchFamily="2" charset="-52"/>
              </a:rPr>
              <a:t>(</a:t>
            </a:r>
            <a:r>
              <a:rPr lang="ru-RU" sz="1500" b="1" i="1" dirty="0">
                <a:latin typeface="Montserrat Medium" pitchFamily="2" charset="-52"/>
              </a:rPr>
              <a:t>ответственные</a:t>
            </a:r>
            <a:r>
              <a:rPr lang="ru-RU" sz="1500" dirty="0">
                <a:latin typeface="Montserrat Medium" pitchFamily="2" charset="-52"/>
              </a:rPr>
              <a:t>: ППОС </a:t>
            </a:r>
            <a:r>
              <a:rPr lang="ru-RU" sz="1500" dirty="0" err="1">
                <a:latin typeface="Montserrat Medium" pitchFamily="2" charset="-52"/>
              </a:rPr>
              <a:t>СибГИУ</a:t>
            </a:r>
            <a:r>
              <a:rPr lang="ru-RU" sz="1500" dirty="0">
                <a:latin typeface="Montserrat Medium" pitchFamily="2" charset="-52"/>
              </a:rPr>
              <a:t>), </a:t>
            </a:r>
            <a:r>
              <a:rPr lang="ru-RU" sz="1500" i="1" dirty="0">
                <a:latin typeface="Montserrat Medium" pitchFamily="2" charset="-52"/>
              </a:rPr>
              <a:t>август</a:t>
            </a:r>
            <a:r>
              <a:rPr lang="ru-RU" sz="1500" dirty="0">
                <a:latin typeface="Montserrat Medium" pitchFamily="2" charset="-52"/>
              </a:rPr>
              <a:t>.</a:t>
            </a:r>
          </a:p>
          <a:p>
            <a:pPr algn="just"/>
            <a:r>
              <a:rPr lang="ru-RU" sz="1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2. </a:t>
            </a:r>
            <a:r>
              <a:rPr lang="ru-RU" sz="1500" b="1" dirty="0">
                <a:latin typeface="Montserrat Medium" pitchFamily="2" charset="-52"/>
              </a:rPr>
              <a:t>Видеоконференции, организационные собрания с первокурсниками </a:t>
            </a:r>
            <a:r>
              <a:rPr lang="ru-RU" sz="1500" dirty="0">
                <a:latin typeface="Montserrat Medium" pitchFamily="2" charset="-52"/>
              </a:rPr>
              <a:t>(</a:t>
            </a:r>
            <a:r>
              <a:rPr lang="ru-RU" sz="1500" b="1" i="1" dirty="0">
                <a:latin typeface="Montserrat Medium" pitchFamily="2" charset="-52"/>
              </a:rPr>
              <a:t>ответственные</a:t>
            </a:r>
            <a:r>
              <a:rPr lang="ru-RU" sz="1500" dirty="0">
                <a:latin typeface="Montserrat Medium" pitchFamily="2" charset="-52"/>
              </a:rPr>
              <a:t>: ППОС, заведующие студенческими общежитиями, дирекции институтов / УК, кураторы и классные руководители групп), </a:t>
            </a:r>
            <a:r>
              <a:rPr lang="ru-RU" sz="1500" i="1" dirty="0">
                <a:latin typeface="Montserrat Medium" pitchFamily="2" charset="-52"/>
              </a:rPr>
              <a:t>август, 1 сентября</a:t>
            </a:r>
            <a:r>
              <a:rPr lang="ru-RU" sz="1500" dirty="0">
                <a:latin typeface="Montserrat Medium" pitchFamily="2" charset="-52"/>
              </a:rPr>
              <a:t>.</a:t>
            </a:r>
          </a:p>
          <a:p>
            <a:pPr algn="just"/>
            <a:r>
              <a:rPr lang="ru-RU" sz="1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3. </a:t>
            </a:r>
            <a:r>
              <a:rPr lang="ru-RU" sz="1500" b="1" dirty="0">
                <a:latin typeface="Montserrat Medium" pitchFamily="2" charset="-52"/>
              </a:rPr>
              <a:t>Проведение школы наставников / тьюторов, закрепление тьюторов за группами 1 курса</a:t>
            </a:r>
            <a:r>
              <a:rPr lang="ru-RU" sz="1500" dirty="0">
                <a:latin typeface="Montserrat Medium" pitchFamily="2" charset="-52"/>
              </a:rPr>
              <a:t> (</a:t>
            </a:r>
            <a:r>
              <a:rPr lang="ru-RU" sz="1500" b="1" i="1" dirty="0">
                <a:latin typeface="Montserrat Medium" pitchFamily="2" charset="-52"/>
              </a:rPr>
              <a:t>ответственные</a:t>
            </a:r>
            <a:r>
              <a:rPr lang="ru-RU" sz="1500" dirty="0">
                <a:latin typeface="Montserrat Medium" pitchFamily="2" charset="-52"/>
              </a:rPr>
              <a:t>: отдел по внеучебной и социальной работе, ППОС), </a:t>
            </a:r>
            <a:r>
              <a:rPr lang="ru-RU" sz="1500" i="1" dirty="0">
                <a:latin typeface="Montserrat Medium" pitchFamily="2" charset="-52"/>
              </a:rPr>
              <a:t>конец августа – </a:t>
            </a:r>
            <a:r>
              <a:rPr lang="ru-RU" sz="1500" i="1" dirty="0" smtClean="0">
                <a:latin typeface="Montserrat Medium" pitchFamily="2" charset="-52"/>
              </a:rPr>
              <a:t>первые две недели </a:t>
            </a:r>
            <a:r>
              <a:rPr lang="ru-RU" sz="1500" i="1" dirty="0">
                <a:latin typeface="Montserrat Medium" pitchFamily="2" charset="-52"/>
              </a:rPr>
              <a:t>сентября.</a:t>
            </a:r>
          </a:p>
          <a:p>
            <a:pPr algn="just"/>
            <a:r>
              <a:rPr lang="ru-RU" sz="1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4.  </a:t>
            </a:r>
            <a:r>
              <a:rPr lang="ru-RU" sz="1500" b="1" dirty="0">
                <a:latin typeface="Montserrat Medium" pitchFamily="2" charset="-52"/>
              </a:rPr>
              <a:t>Адаптационная школа актива (</a:t>
            </a:r>
            <a:r>
              <a:rPr lang="ru-RU" sz="1500" b="1" dirty="0" err="1">
                <a:latin typeface="Montserrat Medium" pitchFamily="2" charset="-52"/>
              </a:rPr>
              <a:t>внутривузовская</a:t>
            </a:r>
            <a:r>
              <a:rPr lang="ru-RU" sz="1500" b="1" dirty="0">
                <a:latin typeface="Montserrat Medium" pitchFamily="2" charset="-52"/>
              </a:rPr>
              <a:t>, выездная) </a:t>
            </a:r>
            <a:r>
              <a:rPr lang="ru-RU" sz="1500" dirty="0">
                <a:latin typeface="Montserrat Medium" pitchFamily="2" charset="-52"/>
              </a:rPr>
              <a:t>(</a:t>
            </a:r>
            <a:r>
              <a:rPr lang="ru-RU" sz="1500" b="1" i="1" dirty="0">
                <a:latin typeface="Montserrat Medium" pitchFamily="2" charset="-52"/>
              </a:rPr>
              <a:t>ответственные</a:t>
            </a:r>
            <a:r>
              <a:rPr lang="ru-RU" sz="1500" dirty="0">
                <a:latin typeface="Montserrat Medium" pitchFamily="2" charset="-52"/>
              </a:rPr>
              <a:t>: отдел по внеучебной и социальной работе, кураторы групп), </a:t>
            </a:r>
            <a:r>
              <a:rPr lang="ru-RU" sz="1500" i="1" dirty="0">
                <a:latin typeface="Montserrat Medium" pitchFamily="2" charset="-52"/>
              </a:rPr>
              <a:t>конец сентября</a:t>
            </a:r>
            <a:r>
              <a:rPr lang="ru-RU" sz="1500" dirty="0">
                <a:latin typeface="Montserrat Medium" pitchFamily="2" charset="-52"/>
              </a:rPr>
              <a:t>.</a:t>
            </a:r>
          </a:p>
          <a:p>
            <a:pPr algn="just"/>
            <a:r>
              <a:rPr lang="ru-RU" sz="1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5. </a:t>
            </a:r>
            <a:r>
              <a:rPr lang="ru-RU" sz="1500" b="1" dirty="0">
                <a:latin typeface="Montserrat Medium" pitchFamily="2" charset="-52"/>
              </a:rPr>
              <a:t>Творческие фестивали для первокурсников </a:t>
            </a:r>
            <a:r>
              <a:rPr lang="ru-RU" sz="1500" dirty="0">
                <a:latin typeface="Montserrat Medium" pitchFamily="2" charset="-52"/>
              </a:rPr>
              <a:t>(«Студенческая осень», </a:t>
            </a:r>
            <a:r>
              <a:rPr lang="ru-RU" sz="1500" dirty="0" smtClean="0">
                <a:latin typeface="Montserrat Medium" pitchFamily="2" charset="-52"/>
              </a:rPr>
              <a:t>«Студенческая весна», фестивали национальной кухни, Зимний молодежный фестиваль, сотрудничество с «Движением первых», творческие конкурсы, новогодние </a:t>
            </a:r>
            <a:r>
              <a:rPr lang="ru-RU" sz="1500" dirty="0">
                <a:latin typeface="Montserrat Medium" pitchFamily="2" charset="-52"/>
              </a:rPr>
              <a:t>«</a:t>
            </a:r>
            <a:r>
              <a:rPr lang="ru-RU" sz="1500" dirty="0" err="1">
                <a:latin typeface="Montserrat Medium" pitchFamily="2" charset="-52"/>
              </a:rPr>
              <a:t>Арбаты</a:t>
            </a:r>
            <a:r>
              <a:rPr lang="ru-RU" sz="1500" dirty="0">
                <a:latin typeface="Montserrat Medium" pitchFamily="2" charset="-52"/>
              </a:rPr>
              <a:t>» институтов / УК и др.) (</a:t>
            </a:r>
            <a:r>
              <a:rPr lang="ru-RU" sz="1500" b="1" i="1" dirty="0">
                <a:latin typeface="Montserrat Medium" pitchFamily="2" charset="-52"/>
              </a:rPr>
              <a:t>ответственные</a:t>
            </a:r>
            <a:r>
              <a:rPr lang="ru-RU" sz="1500" dirty="0">
                <a:latin typeface="Montserrat Medium" pitchFamily="2" charset="-52"/>
              </a:rPr>
              <a:t>: отдел по внеучебной и социальной работе, Объединенный совет обучающихся, председатели студенческих советов общежитий), </a:t>
            </a:r>
            <a:r>
              <a:rPr lang="ru-RU" sz="1500" i="1" dirty="0">
                <a:latin typeface="Montserrat Medium" pitchFamily="2" charset="-52"/>
              </a:rPr>
              <a:t>октябрь – декабрь, февраль – </a:t>
            </a:r>
            <a:r>
              <a:rPr lang="ru-RU" sz="1500" i="1" dirty="0" smtClean="0">
                <a:latin typeface="Montserrat Medium" pitchFamily="2" charset="-52"/>
              </a:rPr>
              <a:t>апрель, май-июнь.</a:t>
            </a:r>
            <a:endParaRPr lang="ru-RU" sz="1500" i="1" dirty="0">
              <a:latin typeface="Montserrat Medium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1931329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2869" y="51470"/>
            <a:ext cx="82089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cap="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ExtraBold" pitchFamily="2" charset="-52"/>
              </a:rPr>
              <a:t>Проблемы и перспективы вовлечения иностранных обучающихся во </a:t>
            </a:r>
            <a:r>
              <a:rPr lang="ru-RU" sz="1600" b="1" cap="all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ExtraBold" pitchFamily="2" charset="-52"/>
              </a:rPr>
              <a:t>внеучебную</a:t>
            </a:r>
            <a:r>
              <a:rPr lang="ru-RU" sz="1600" b="1" cap="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ExtraBold" pitchFamily="2" charset="-52"/>
              </a:rPr>
              <a:t> повестку университета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532440" y="4893258"/>
            <a:ext cx="611560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7602495-7FEE-85A2-C2ED-5D678DC07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77" y="636067"/>
            <a:ext cx="8985635" cy="4324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ПРОБЛЕМЫ</a:t>
            </a:r>
          </a:p>
          <a:p>
            <a:pPr algn="just"/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1. </a:t>
            </a:r>
            <a:r>
              <a:rPr lang="ru-RU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Низкая успеваемость иностранных обучающихся в связи с отсутствием их на занятиях.</a:t>
            </a:r>
          </a:p>
          <a:p>
            <a:pPr algn="just"/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2. </a:t>
            </a:r>
            <a:r>
              <a:rPr lang="ru-RU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Нарушение правил проживания в общежитиях университета, в </a:t>
            </a:r>
            <a:r>
              <a:rPr lang="ru-RU" sz="1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т.ч</a:t>
            </a:r>
            <a:r>
              <a:rPr lang="ru-RU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. связанных с уборкой собственных комнат и блоков, появления в общежитиях в ночное время.</a:t>
            </a:r>
          </a:p>
          <a:p>
            <a:pPr algn="just"/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3. </a:t>
            </a:r>
            <a:r>
              <a:rPr lang="ru-RU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Незнание иностранными обучающимися своих кураторов и классных руководителей, возможностей получения профильной психологической или социальной помощи.</a:t>
            </a:r>
          </a:p>
          <a:p>
            <a:pPr algn="just"/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4. </a:t>
            </a:r>
            <a:r>
              <a:rPr lang="ru-RU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Отсутствие контроля проживания иностранных обучающихся в общежитиях со стороны кураторов и классных руководителей. </a:t>
            </a:r>
          </a:p>
          <a:p>
            <a:pPr algn="just"/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5. </a:t>
            </a:r>
            <a:r>
              <a:rPr lang="ru-RU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Отсутствие контроля со стороны кураторов, </a:t>
            </a:r>
            <a:r>
              <a:rPr lang="ru-RU" sz="1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кл</a:t>
            </a:r>
            <a:r>
              <a:rPr lang="ru-RU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. руководителей и замов по ВР в период проведения профилактических и  др. мероприятий для студентов-иностранцев.</a:t>
            </a:r>
          </a:p>
          <a:p>
            <a:pPr algn="just"/>
            <a:r>
              <a:rPr lang="ru-RU" sz="1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6</a:t>
            </a:r>
            <a:r>
              <a:rPr lang="ru-RU" sz="15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. </a:t>
            </a:r>
            <a:r>
              <a:rPr lang="ru-RU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Отсутствие возможностей оказания материальной помощи иностранным обучающимся.</a:t>
            </a:r>
          </a:p>
          <a:p>
            <a:pPr algn="just"/>
            <a:r>
              <a:rPr lang="ru-RU" sz="1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7</a:t>
            </a:r>
            <a:r>
              <a:rPr lang="ru-RU" sz="15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. </a:t>
            </a:r>
            <a:r>
              <a:rPr lang="ru-RU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Невозможность максимально вовлекать иностранных обучающихся в культурную повестку города в связи с отсутствием у них Пушкинских карт.</a:t>
            </a:r>
          </a:p>
          <a:p>
            <a:pPr algn="just"/>
            <a:r>
              <a:rPr lang="ru-RU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8. Языковой и культурный барьер.</a:t>
            </a:r>
          </a:p>
        </p:txBody>
      </p:sp>
    </p:spTree>
    <p:extLst>
      <p:ext uri="{BB962C8B-B14F-4D97-AF65-F5344CB8AC3E}">
        <p14:creationId xmlns:p14="http://schemas.microsoft.com/office/powerpoint/2010/main" val="16024679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807" y="199738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u="sng" dirty="0">
                <a:latin typeface="Montserrat Black" pitchFamily="2" charset="-52"/>
              </a:rPr>
              <a:t>МЕЖДУНАРОДНАЯ ДЕЯТЕЛЬНОСТЬ. </a:t>
            </a:r>
            <a:r>
              <a:rPr lang="ru-RU" b="1" u="sng" dirty="0" smtClean="0">
                <a:latin typeface="Montserrat Black" pitchFamily="2" charset="-52"/>
              </a:rPr>
              <a:t>ОБРАЗОВАНИЕ </a:t>
            </a:r>
          </a:p>
          <a:p>
            <a:pPr algn="ctr"/>
            <a:r>
              <a:rPr lang="ru-RU" b="1" u="sng" dirty="0" smtClean="0">
                <a:solidFill>
                  <a:srgbClr val="C00000"/>
                </a:solidFill>
                <a:latin typeface="Montserrat Black" pitchFamily="2" charset="-52"/>
              </a:rPr>
              <a:t>(</a:t>
            </a:r>
            <a:r>
              <a:rPr lang="ru-RU" b="1" u="sng" dirty="0" err="1" smtClean="0">
                <a:solidFill>
                  <a:srgbClr val="C00000"/>
                </a:solidFill>
                <a:latin typeface="Montserrat Black" pitchFamily="2" charset="-52"/>
              </a:rPr>
              <a:t>Гутак</a:t>
            </a:r>
            <a:r>
              <a:rPr lang="ru-RU" b="1" u="sng" dirty="0" smtClean="0">
                <a:solidFill>
                  <a:srgbClr val="C00000"/>
                </a:solidFill>
                <a:latin typeface="Montserrat Black" pitchFamily="2" charset="-52"/>
              </a:rPr>
              <a:t> О.Я.)</a:t>
            </a:r>
            <a:endParaRPr lang="ru-RU" b="1" u="sng" dirty="0">
              <a:solidFill>
                <a:srgbClr val="C00000"/>
              </a:solidFill>
              <a:latin typeface="Montserrat Black" pitchFamily="2" charset="-52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161256" y="1419622"/>
            <a:ext cx="878497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 smtClean="0">
                <a:solidFill>
                  <a:srgbClr val="000000"/>
                </a:solidFill>
                <a:latin typeface="Montserrat Medium" pitchFamily="2" charset="-52"/>
                <a:ea typeface="Calibri" pitchFamily="34" charset="0"/>
                <a:cs typeface="Calibri" pitchFamily="34" charset="0"/>
              </a:rPr>
              <a:t>Проанализирована успеваемость у </a:t>
            </a:r>
            <a:r>
              <a:rPr lang="ru-RU" altLang="ru-RU" sz="1200" b="1" dirty="0" smtClean="0">
                <a:solidFill>
                  <a:srgbClr val="000000"/>
                </a:solidFill>
                <a:latin typeface="Montserrat Medium" pitchFamily="2" charset="-52"/>
                <a:ea typeface="Calibri" pitchFamily="34" charset="0"/>
                <a:cs typeface="Calibri" pitchFamily="34" charset="0"/>
              </a:rPr>
              <a:t>116 первокурсников </a:t>
            </a:r>
            <a:r>
              <a:rPr lang="ru-RU" altLang="ru-RU" sz="1200" dirty="0" smtClean="0">
                <a:solidFill>
                  <a:srgbClr val="000000"/>
                </a:solidFill>
                <a:latin typeface="Montserrat Medium" pitchFamily="2" charset="-52"/>
                <a:ea typeface="Calibri" pitchFamily="34" charset="0"/>
                <a:cs typeface="Calibri" pitchFamily="34" charset="0"/>
              </a:rPr>
              <a:t>из числа иностранных обучающихся 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200" b="1" dirty="0" smtClean="0">
                <a:solidFill>
                  <a:srgbClr val="000000"/>
                </a:solidFill>
                <a:latin typeface="Montserrat Medium" pitchFamily="2" charset="-52"/>
                <a:ea typeface="Calibri" pitchFamily="34" charset="0"/>
                <a:cs typeface="Calibri" pitchFamily="34" charset="0"/>
              </a:rPr>
              <a:t>5 институтов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z="1200" dirty="0">
              <a:solidFill>
                <a:srgbClr val="000000"/>
              </a:solidFill>
              <a:latin typeface="+mn-lt"/>
              <a:ea typeface="Calibri" pitchFamily="34" charset="0"/>
              <a:cs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z="1200" dirty="0" smtClean="0">
              <a:solidFill>
                <a:srgbClr val="000000"/>
              </a:solidFill>
              <a:latin typeface="+mn-lt"/>
              <a:ea typeface="Calibri" pitchFamily="34" charset="0"/>
              <a:cs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 sz="1200" dirty="0" smtClean="0">
              <a:solidFill>
                <a:srgbClr val="000000"/>
              </a:solidFill>
              <a:latin typeface="+mn-lt"/>
              <a:ea typeface="Calibri" pitchFamily="34" charset="0"/>
              <a:cs typeface="Calibri" pitchFamily="34" charset="0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748464" y="4893258"/>
            <a:ext cx="395536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5712" y="915566"/>
            <a:ext cx="8712968" cy="379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>
                <a:solidFill>
                  <a:srgbClr val="000000"/>
                </a:solidFill>
                <a:latin typeface="Montserrat Medium" pitchFamily="2" charset="-52"/>
                <a:ea typeface="Calibri" pitchFamily="34" charset="0"/>
                <a:cs typeface="Calibri" pitchFamily="34" charset="0"/>
              </a:rPr>
              <a:t>Успеваемость иностранных обучающихся 1 </a:t>
            </a:r>
            <a:r>
              <a:rPr lang="ru-RU" altLang="ru-RU" sz="1400" b="1" dirty="0" smtClean="0">
                <a:solidFill>
                  <a:srgbClr val="000000"/>
                </a:solidFill>
                <a:latin typeface="Montserrat Medium" pitchFamily="2" charset="-52"/>
                <a:ea typeface="Calibri" pitchFamily="34" charset="0"/>
                <a:cs typeface="Calibri" pitchFamily="34" charset="0"/>
              </a:rPr>
              <a:t>курса</a:t>
            </a:r>
            <a:endParaRPr lang="ru-RU" altLang="ru-RU" sz="1400" b="1" dirty="0">
              <a:solidFill>
                <a:srgbClr val="000000"/>
              </a:solidFill>
              <a:latin typeface="Montserrat Medium" pitchFamily="2" charset="-52"/>
              <a:ea typeface="Calibri" pitchFamily="34" charset="0"/>
              <a:cs typeface="Calibri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879012"/>
              </p:ext>
            </p:extLst>
          </p:nvPr>
        </p:nvGraphicFramePr>
        <p:xfrm>
          <a:off x="1505744" y="1927453"/>
          <a:ext cx="60960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8144"/>
                <a:gridCol w="2005856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Montserrat Medium" pitchFamily="2" charset="-52"/>
                        </a:rPr>
                        <a:t>Институт</a:t>
                      </a:r>
                      <a:endParaRPr lang="ru-RU" sz="1200" dirty="0">
                        <a:latin typeface="Montserrat Medium" pitchFamily="2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Montserrat Medium" pitchFamily="2" charset="-52"/>
                        </a:rPr>
                        <a:t>Количество студентов, </a:t>
                      </a:r>
                      <a:r>
                        <a:rPr lang="ru-RU" sz="1200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itchFamily="2" charset="-52"/>
                        </a:rPr>
                        <a:t>сдавших </a:t>
                      </a:r>
                      <a:r>
                        <a:rPr lang="ru-RU" sz="1200" dirty="0" smtClean="0">
                          <a:latin typeface="Montserrat Medium" pitchFamily="2" charset="-52"/>
                        </a:rPr>
                        <a:t>зимнюю сессию</a:t>
                      </a:r>
                      <a:endParaRPr lang="ru-RU" sz="1200" dirty="0">
                        <a:latin typeface="Montserrat Medium" pitchFamily="2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Montserrat Medium" pitchFamily="2" charset="-52"/>
                        </a:rPr>
                        <a:t>Количество</a:t>
                      </a:r>
                      <a:r>
                        <a:rPr lang="ru-RU" sz="1200" baseline="0" dirty="0" smtClean="0">
                          <a:latin typeface="Montserrat Medium" pitchFamily="2" charset="-52"/>
                        </a:rPr>
                        <a:t> студентов, </a:t>
                      </a:r>
                      <a:r>
                        <a:rPr lang="ru-RU" sz="1200" u="sng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itchFamily="2" charset="-52"/>
                        </a:rPr>
                        <a:t>не сдавших </a:t>
                      </a:r>
                      <a:r>
                        <a:rPr lang="ru-RU" sz="1200" baseline="0" dirty="0" smtClean="0">
                          <a:latin typeface="Montserrat Medium" pitchFamily="2" charset="-52"/>
                        </a:rPr>
                        <a:t>зимнюю сессию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 smtClean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ИМиМ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Montserrat Medium" pitchFamily="2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Montserrat Medium" pitchFamily="2" charset="-52"/>
                        </a:rPr>
                        <a:t>4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Montserrat Medium" pitchFamily="2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Montserrat Medium" pitchFamily="2" charset="-52"/>
                        </a:rPr>
                        <a:t>23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Montserrat Medium" pitchFamily="2" charset="-52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ИТУР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Montserrat Medium" pitchFamily="2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B050"/>
                          </a:solidFill>
                          <a:latin typeface="Montserrat Medium" pitchFamily="2" charset="-52"/>
                        </a:rPr>
                        <a:t>20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Montserrat Medium" pitchFamily="2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B050"/>
                          </a:solidFill>
                          <a:latin typeface="Montserrat Medium" pitchFamily="2" charset="-52"/>
                        </a:rPr>
                        <a:t>8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Montserrat Medium" pitchFamily="2" charset="-52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ИПИТ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Montserrat Medium" pitchFamily="2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Montserrat Medium" pitchFamily="2" charset="-52"/>
                        </a:rPr>
                        <a:t>4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Montserrat Medium" pitchFamily="2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Montserrat Medium" pitchFamily="2" charset="-52"/>
                        </a:rPr>
                        <a:t>28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Montserrat Medium" pitchFamily="2" charset="-52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 smtClean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ИИТиАС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Montserrat Medium" pitchFamily="2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Montserrat Medium" pitchFamily="2" charset="-52"/>
                        </a:rPr>
                        <a:t>1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Montserrat Medium" pitchFamily="2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Montserrat Medium" pitchFamily="2" charset="-52"/>
                        </a:rPr>
                        <a:t>20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Montserrat Medium" pitchFamily="2" charset="-52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Montserrat Medium" pitchFamily="2" charset="-52"/>
                        </a:rPr>
                        <a:t>АСИ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Montserrat Medium" pitchFamily="2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Montserrat Medium" pitchFamily="2" charset="-52"/>
                        </a:rPr>
                        <a:t>2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Montserrat Medium" pitchFamily="2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Montserrat Medium" pitchFamily="2" charset="-52"/>
                        </a:rPr>
                        <a:t>6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Montserrat Medium" pitchFamily="2" charset="-52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742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2869" y="51470"/>
            <a:ext cx="82089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cap="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ExtraBold" pitchFamily="2" charset="-52"/>
              </a:rPr>
              <a:t>Проблемы и перспективы вовлечения иностранных обучающихся во </a:t>
            </a:r>
            <a:r>
              <a:rPr lang="ru-RU" sz="1600" b="1" cap="all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ExtraBold" pitchFamily="2" charset="-52"/>
              </a:rPr>
              <a:t>внеучебную</a:t>
            </a:r>
            <a:r>
              <a:rPr lang="ru-RU" sz="1600" b="1" cap="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ExtraBold" pitchFamily="2" charset="-52"/>
              </a:rPr>
              <a:t> повестку университета</a:t>
            </a: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532440" y="4893258"/>
            <a:ext cx="611560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7602495-7FEE-85A2-C2ED-5D678DC07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77" y="655523"/>
            <a:ext cx="8985635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ru-RU" b="1" cap="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Перспективы </a:t>
            </a:r>
          </a:p>
          <a:p>
            <a:pPr algn="just">
              <a:buAutoNum type="arabicPeriod"/>
            </a:pPr>
            <a:r>
              <a:rPr lang="ru-RU" sz="1400" dirty="0" smtClean="0">
                <a:latin typeface="Montserrat Medium" pitchFamily="2" charset="-52"/>
              </a:rPr>
              <a:t>Профильная работа Ассоциации иностранных студентов </a:t>
            </a:r>
            <a:r>
              <a:rPr lang="ru-RU" sz="1400" dirty="0" err="1" smtClean="0">
                <a:latin typeface="Montserrat Medium" pitchFamily="2" charset="-52"/>
              </a:rPr>
              <a:t>СибГИУ</a:t>
            </a:r>
            <a:r>
              <a:rPr lang="ru-RU" sz="1400" dirty="0" smtClean="0">
                <a:latin typeface="Montserrat Medium" pitchFamily="2" charset="-52"/>
              </a:rPr>
              <a:t>. </a:t>
            </a:r>
          </a:p>
          <a:p>
            <a:pPr marL="0" indent="0" algn="just"/>
            <a:r>
              <a:rPr lang="ru-RU" sz="1400" b="1" i="1" dirty="0" err="1" smtClean="0">
                <a:latin typeface="Montserrat Medium" pitchFamily="2" charset="-52"/>
              </a:rPr>
              <a:t>Мукаева</a:t>
            </a:r>
            <a:r>
              <a:rPr lang="ru-RU" sz="1400" b="1" i="1" dirty="0" smtClean="0">
                <a:latin typeface="Montserrat Medium" pitchFamily="2" charset="-52"/>
              </a:rPr>
              <a:t> </a:t>
            </a:r>
            <a:r>
              <a:rPr lang="ru-RU" sz="1400" b="1" i="1" dirty="0" err="1" smtClean="0">
                <a:latin typeface="Montserrat Medium" pitchFamily="2" charset="-52"/>
              </a:rPr>
              <a:t>Жибек</a:t>
            </a:r>
            <a:r>
              <a:rPr lang="ru-RU" sz="1400" b="1" i="1" dirty="0" smtClean="0">
                <a:latin typeface="Montserrat Medium" pitchFamily="2" charset="-52"/>
              </a:rPr>
              <a:t> – студентка 2 курса ИПО, руководитель Ассоциации.</a:t>
            </a:r>
          </a:p>
          <a:p>
            <a:pPr algn="just"/>
            <a:r>
              <a:rPr lang="ru-RU" sz="1400" b="1" dirty="0" smtClean="0">
                <a:solidFill>
                  <a:srgbClr val="002060"/>
                </a:solidFill>
                <a:latin typeface="Montserrat Medium" pitchFamily="2" charset="-52"/>
              </a:rPr>
              <a:t>2. </a:t>
            </a:r>
            <a:r>
              <a:rPr lang="ru-RU" sz="1400" dirty="0" smtClean="0">
                <a:latin typeface="Montserrat Medium" pitchFamily="2" charset="-52"/>
              </a:rPr>
              <a:t>Систематический контроль успеваемости иностранных обучающихся (</a:t>
            </a:r>
            <a:r>
              <a:rPr lang="ru-RU" sz="1400" b="1" i="1" dirty="0" smtClean="0">
                <a:latin typeface="Montserrat Medium" pitchFamily="2" charset="-52"/>
              </a:rPr>
              <a:t>дирекции, УМД</a:t>
            </a:r>
            <a:r>
              <a:rPr lang="ru-RU" sz="1400" dirty="0" smtClean="0">
                <a:latin typeface="Montserrat Medium" pitchFamily="2" charset="-52"/>
              </a:rPr>
              <a:t>).</a:t>
            </a:r>
          </a:p>
          <a:p>
            <a:pPr algn="just"/>
            <a:r>
              <a:rPr lang="ru-RU" sz="1400" b="1" dirty="0" smtClean="0">
                <a:solidFill>
                  <a:srgbClr val="002060"/>
                </a:solidFill>
                <a:latin typeface="Montserrat Medium" pitchFamily="2" charset="-52"/>
              </a:rPr>
              <a:t>3. </a:t>
            </a:r>
            <a:r>
              <a:rPr lang="ru-RU" sz="1400" dirty="0" smtClean="0">
                <a:latin typeface="Montserrat Medium" pitchFamily="2" charset="-52"/>
              </a:rPr>
              <a:t>Профилактическая и дисциплинарная работа (</a:t>
            </a:r>
            <a:r>
              <a:rPr lang="ru-RU" sz="1400" b="1" i="1" dirty="0" smtClean="0">
                <a:latin typeface="Montserrat Medium" pitchFamily="2" charset="-52"/>
              </a:rPr>
              <a:t>через организацию круглых столов, лекций, семинаров, бесед, открытых уроков по истории</a:t>
            </a:r>
            <a:r>
              <a:rPr lang="ru-RU" sz="1400" dirty="0" smtClean="0">
                <a:latin typeface="Montserrat Medium" pitchFamily="2" charset="-52"/>
              </a:rPr>
              <a:t>).</a:t>
            </a:r>
          </a:p>
          <a:p>
            <a:pPr algn="just"/>
            <a:r>
              <a:rPr lang="ru-RU" sz="1400" b="1" dirty="0" smtClean="0">
                <a:solidFill>
                  <a:srgbClr val="002060"/>
                </a:solidFill>
                <a:latin typeface="Montserrat Medium" pitchFamily="2" charset="-52"/>
              </a:rPr>
              <a:t>4. </a:t>
            </a:r>
            <a:r>
              <a:rPr lang="ru-RU" sz="1400" dirty="0" smtClean="0">
                <a:latin typeface="Montserrat Medium" pitchFamily="2" charset="-52"/>
              </a:rPr>
              <a:t>Систематический контроль за поведением обучающихся в общежитиях (</a:t>
            </a:r>
            <a:r>
              <a:rPr lang="ru-RU" sz="1400" b="1" i="1" dirty="0" smtClean="0">
                <a:latin typeface="Montserrat Medium" pitchFamily="2" charset="-52"/>
              </a:rPr>
              <a:t>кураторы, классные руководители, воспитатели</a:t>
            </a:r>
            <a:r>
              <a:rPr lang="ru-RU" sz="1400" dirty="0" smtClean="0">
                <a:latin typeface="Montserrat Medium" pitchFamily="2" charset="-52"/>
              </a:rPr>
              <a:t>). </a:t>
            </a:r>
          </a:p>
          <a:p>
            <a:pPr algn="just"/>
            <a:r>
              <a:rPr lang="ru-RU" sz="1400" b="1" dirty="0" smtClean="0">
                <a:solidFill>
                  <a:srgbClr val="002060"/>
                </a:solidFill>
                <a:latin typeface="Montserrat Medium" pitchFamily="2" charset="-52"/>
              </a:rPr>
              <a:t>5. </a:t>
            </a:r>
            <a:r>
              <a:rPr lang="ru-RU" sz="1400" dirty="0">
                <a:latin typeface="Montserrat Medium" pitchFamily="2" charset="-52"/>
              </a:rPr>
              <a:t> </a:t>
            </a:r>
            <a:r>
              <a:rPr lang="ru-RU" sz="1400" dirty="0" smtClean="0">
                <a:latin typeface="Montserrat Medium" pitchFamily="2" charset="-52"/>
              </a:rPr>
              <a:t>Адаптационная работа с иностранными обучающимися через </a:t>
            </a:r>
            <a:r>
              <a:rPr lang="ru-RU" sz="1400" b="1" i="1" dirty="0" err="1" smtClean="0">
                <a:latin typeface="Montserrat Medium" pitchFamily="2" charset="-52"/>
              </a:rPr>
              <a:t>тьюторов</a:t>
            </a:r>
            <a:r>
              <a:rPr lang="ru-RU" sz="1400" b="1" i="1" dirty="0">
                <a:latin typeface="Montserrat Medium" pitchFamily="2" charset="-52"/>
              </a:rPr>
              <a:t>-</a:t>
            </a:r>
            <a:r>
              <a:rPr lang="ru-RU" sz="1400" b="1" i="1" dirty="0" smtClean="0">
                <a:latin typeface="Montserrat Medium" pitchFamily="2" charset="-52"/>
              </a:rPr>
              <a:t>студентов и молодых специалистов университета</a:t>
            </a:r>
            <a:r>
              <a:rPr lang="ru-RU" sz="1400" b="1" i="1" dirty="0">
                <a:latin typeface="Montserrat Medium" pitchFamily="2" charset="-52"/>
              </a:rPr>
              <a:t> </a:t>
            </a:r>
            <a:r>
              <a:rPr lang="ru-RU" sz="1400" dirty="0" smtClean="0">
                <a:latin typeface="Montserrat Medium" pitchFamily="2" charset="-52"/>
              </a:rPr>
              <a:t>в период организации школы подготовки </a:t>
            </a:r>
            <a:r>
              <a:rPr lang="ru-RU" sz="1400" dirty="0" err="1" smtClean="0">
                <a:latin typeface="Montserrat Medium" pitchFamily="2" charset="-52"/>
              </a:rPr>
              <a:t>тьюторов</a:t>
            </a:r>
            <a:r>
              <a:rPr lang="ru-RU" sz="1400" dirty="0" smtClean="0">
                <a:latin typeface="Montserrat Medium" pitchFamily="2" charset="-52"/>
              </a:rPr>
              <a:t> и наставников.</a:t>
            </a:r>
          </a:p>
          <a:p>
            <a:pPr algn="just"/>
            <a:r>
              <a:rPr lang="ru-RU" sz="1400" dirty="0" smtClean="0">
                <a:solidFill>
                  <a:srgbClr val="002060"/>
                </a:solidFill>
                <a:latin typeface="Montserrat Medium" pitchFamily="2" charset="-52"/>
              </a:rPr>
              <a:t>6. </a:t>
            </a:r>
            <a:r>
              <a:rPr lang="ru-RU" sz="1400" dirty="0" smtClean="0">
                <a:latin typeface="Montserrat Medium" pitchFamily="2" charset="-52"/>
              </a:rPr>
              <a:t>Точечный контроль посещаемости иностранными студентами профилактических, спортивно-оздоровительных и культурно-массовых мероприятий со стороны </a:t>
            </a:r>
            <a:r>
              <a:rPr lang="ru-RU" sz="1400" b="1" i="1" dirty="0" smtClean="0">
                <a:latin typeface="Montserrat Medium" pitchFamily="2" charset="-52"/>
              </a:rPr>
              <a:t>кураторов, классных руководителей и замов по ВР.</a:t>
            </a:r>
          </a:p>
          <a:p>
            <a:pPr algn="just"/>
            <a:r>
              <a:rPr lang="ru-RU" sz="1400" b="1" dirty="0" smtClean="0">
                <a:solidFill>
                  <a:srgbClr val="002060"/>
                </a:solidFill>
                <a:latin typeface="Montserrat Medium" pitchFamily="2" charset="-52"/>
              </a:rPr>
              <a:t>7. </a:t>
            </a:r>
            <a:r>
              <a:rPr lang="ru-RU" sz="1400" dirty="0" smtClean="0">
                <a:latin typeface="Montserrat Medium" pitchFamily="2" charset="-52"/>
              </a:rPr>
              <a:t>Обеспечение активного участия или присутствия иностранных обучающихся на крупных мероприятиях, организованных специально для них (круглый стол «Диалог культур», фестиваль национальной кухни, научно-образовательный форум, приуроченный к празднованию Дня родного языка; фестиваль национальных культур </a:t>
            </a:r>
            <a:r>
              <a:rPr lang="ru-RU" sz="1400" b="1" cap="all" dirty="0" smtClean="0">
                <a:solidFill>
                  <a:srgbClr val="7030A0"/>
                </a:solidFill>
                <a:latin typeface="Montserrat Medium" pitchFamily="2" charset="-52"/>
              </a:rPr>
              <a:t>«</a:t>
            </a:r>
            <a:r>
              <a:rPr lang="ru-RU" sz="1400" b="1" cap="all" dirty="0" err="1" smtClean="0">
                <a:solidFill>
                  <a:srgbClr val="7030A0"/>
                </a:solidFill>
                <a:latin typeface="Montserrat Medium" pitchFamily="2" charset="-52"/>
              </a:rPr>
              <a:t>Навруз</a:t>
            </a:r>
            <a:r>
              <a:rPr lang="ru-RU" sz="1400" b="1" cap="all" dirty="0" smtClean="0">
                <a:solidFill>
                  <a:srgbClr val="7030A0"/>
                </a:solidFill>
                <a:latin typeface="Montserrat Medium" pitchFamily="2" charset="-52"/>
              </a:rPr>
              <a:t>» </a:t>
            </a:r>
            <a:r>
              <a:rPr lang="ru-RU" sz="1400" dirty="0" smtClean="0">
                <a:latin typeface="Montserrat Medium" pitchFamily="2" charset="-52"/>
              </a:rPr>
              <a:t>и др.).</a:t>
            </a:r>
            <a:endParaRPr lang="ru-RU" sz="1400" dirty="0">
              <a:latin typeface="Montserrat Medium" pitchFamily="2" charset="-52"/>
            </a:endParaRPr>
          </a:p>
          <a:p>
            <a:pPr algn="just"/>
            <a:r>
              <a:rPr lang="ru-RU" sz="1400" b="1" dirty="0" smtClean="0">
                <a:solidFill>
                  <a:srgbClr val="002060"/>
                </a:solidFill>
                <a:latin typeface="Montserrat Medium" pitchFamily="2" charset="-52"/>
              </a:rPr>
              <a:t>8. </a:t>
            </a:r>
            <a:r>
              <a:rPr lang="ru-RU" sz="1400" dirty="0" smtClean="0">
                <a:latin typeface="Montserrat Medium" pitchFamily="2" charset="-52"/>
              </a:rPr>
              <a:t>Курсы по изучению русского языка.</a:t>
            </a:r>
          </a:p>
        </p:txBody>
      </p:sp>
    </p:spTree>
    <p:extLst>
      <p:ext uri="{BB962C8B-B14F-4D97-AF65-F5344CB8AC3E}">
        <p14:creationId xmlns:p14="http://schemas.microsoft.com/office/powerpoint/2010/main" val="2595179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4E17042-DB6F-05F0-94B1-4C163EBDA9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My work\Now\СибГИУ\4. Брендбук\media\powerpoint\sibsiu_powerpoint1.jpg">
            <a:extLst>
              <a:ext uri="{FF2B5EF4-FFF2-40B4-BE49-F238E27FC236}">
                <a16:creationId xmlns="" xmlns:a16="http://schemas.microsoft.com/office/drawing/2014/main" id="{4854265C-6B0C-D628-DC63-8BBCD0E535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978"/>
            <a:ext cx="9144000" cy="5145050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CFFFD657-0375-61CA-CD34-AD9D3B04D51F}"/>
              </a:ext>
            </a:extLst>
          </p:cNvPr>
          <p:cNvSpPr txBox="1"/>
          <p:nvPr/>
        </p:nvSpPr>
        <p:spPr>
          <a:xfrm>
            <a:off x="35496" y="136412"/>
            <a:ext cx="2627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Сибирский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государственный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индустриальный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университет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1CB7F79-F88A-8325-1B56-C80CF3D0A82B}"/>
              </a:ext>
            </a:extLst>
          </p:cNvPr>
          <p:cNvSpPr txBox="1"/>
          <p:nvPr/>
        </p:nvSpPr>
        <p:spPr>
          <a:xfrm>
            <a:off x="179512" y="2609754"/>
            <a:ext cx="63367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3</a:t>
            </a:r>
            <a:r>
              <a:rPr lang="ru-RU" sz="2200" b="1" dirty="0" smtClean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. Отчет о работе первичного отделения РДДМ «Движение первых», созданного на базе </a:t>
            </a:r>
            <a:r>
              <a:rPr lang="ru-RU" sz="2200" b="1" dirty="0" err="1" smtClean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СибГИУ</a:t>
            </a:r>
            <a:r>
              <a:rPr lang="ru-RU" sz="2200" b="1" dirty="0" smtClean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 </a:t>
            </a:r>
            <a:endParaRPr lang="ru-RU" sz="2200" b="1" dirty="0">
              <a:solidFill>
                <a:schemeClr val="bg1"/>
              </a:solidFill>
              <a:latin typeface="Montserrat ExtraBold" panose="00000900000000000000" pitchFamily="2" charset="-52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A8162A1D-277E-B72C-63FE-E8C259E2F233}"/>
              </a:ext>
            </a:extLst>
          </p:cNvPr>
          <p:cNvSpPr txBox="1"/>
          <p:nvPr/>
        </p:nvSpPr>
        <p:spPr>
          <a:xfrm>
            <a:off x="1056211" y="4412241"/>
            <a:ext cx="4583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Проректор по </a:t>
            </a:r>
            <a:r>
              <a:rPr lang="ru-RU" dirty="0" err="1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МПиВД</a:t>
            </a:r>
            <a:r>
              <a:rPr lang="ru-RU" dirty="0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Л.В.Гордеева</a:t>
            </a:r>
            <a:endParaRPr lang="ru-RU" dirty="0">
              <a:solidFill>
                <a:schemeClr val="bg1"/>
              </a:solidFill>
              <a:latin typeface="Montserrat Medium" pitchFamily="2" charset="-52"/>
              <a:cs typeface="Arial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718D08DB-FEBF-6717-407B-0EBBE2F6D4E7}"/>
              </a:ext>
            </a:extLst>
          </p:cNvPr>
          <p:cNvSpPr txBox="1"/>
          <p:nvPr/>
        </p:nvSpPr>
        <p:spPr>
          <a:xfrm>
            <a:off x="8532440" y="469931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 smtClean="0">
                <a:solidFill>
                  <a:schemeClr val="bg1"/>
                </a:solidFill>
                <a:latin typeface="Georgia" panose="02040502050405020303" pitchFamily="18" charset="0"/>
                <a:ea typeface="Cambria" panose="02040503050406030204" pitchFamily="18" charset="0"/>
              </a:rPr>
              <a:t>19</a:t>
            </a:r>
            <a:endParaRPr lang="ru-RU" sz="1400" dirty="0">
              <a:solidFill>
                <a:schemeClr val="bg1"/>
              </a:solidFill>
              <a:latin typeface="Georgia" panose="02040502050405020303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837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8A04CDF-1C73-95F2-BFB2-20E330BD8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My work\Now\СибГИУ\4. Брендбук\media\powerpoint\sibsiu_powerpoint2.jpg">
            <a:extLst>
              <a:ext uri="{FF2B5EF4-FFF2-40B4-BE49-F238E27FC236}">
                <a16:creationId xmlns="" xmlns:a16="http://schemas.microsoft.com/office/drawing/2014/main" id="{CB99FAC1-22D2-9D54-DB30-F426203FF4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1244" cy="5143500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B87868B-BA4B-C0EB-466D-03CD3EEAFDBE}"/>
              </a:ext>
            </a:extLst>
          </p:cNvPr>
          <p:cNvSpPr txBox="1"/>
          <p:nvPr/>
        </p:nvSpPr>
        <p:spPr>
          <a:xfrm>
            <a:off x="179512" y="267494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Повестка заседания Совета кураторов </a:t>
            </a:r>
          </a:p>
          <a:p>
            <a:pPr algn="ctr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и классных руководителей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4707F375-1503-6A89-B8DA-B6EACE622D34}"/>
              </a:ext>
            </a:extLst>
          </p:cNvPr>
          <p:cNvSpPr txBox="1"/>
          <p:nvPr/>
        </p:nvSpPr>
        <p:spPr>
          <a:xfrm>
            <a:off x="8532440" y="469931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>
                <a:latin typeface="Montserrat Medium" panose="00000600000000000000" pitchFamily="2" charset="-52"/>
                <a:ea typeface="Cambria" panose="02040503050406030204" pitchFamily="18" charset="0"/>
              </a:rPr>
              <a:t>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FAEFAB9-1D7B-B699-9C40-B3DD012AC1A0}"/>
              </a:ext>
            </a:extLst>
          </p:cNvPr>
          <p:cNvSpPr txBox="1"/>
          <p:nvPr/>
        </p:nvSpPr>
        <p:spPr>
          <a:xfrm>
            <a:off x="332049" y="925145"/>
            <a:ext cx="842631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Организация фестиваля художественного творчества «Студенческая весна </a:t>
            </a:r>
            <a:r>
              <a:rPr lang="ru-RU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СибГИУ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 - 2025», подготовка студентов к участию в фестивале.</a:t>
            </a:r>
          </a:p>
          <a:p>
            <a:pPr marL="342900" indent="-342900" algn="just">
              <a:buAutoNum type="arabicPeriod"/>
            </a:pP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Проблемы и перспективы привлечения иностранных студентов к участию в различных направлениях </a:t>
            </a:r>
            <a:r>
              <a:rPr lang="ru-RU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внеучебной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 деятельности университета.</a:t>
            </a:r>
          </a:p>
          <a:p>
            <a:pPr marL="342900" indent="-342900" algn="just">
              <a:buAutoNum type="arabicPeriod"/>
            </a:pP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Отчет о работе первичного отделения РДДМ «Движение первых», созданного на базе </a:t>
            </a:r>
            <a:r>
              <a:rPr lang="ru-RU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СибГИУ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Профилактическая работа со студентами (мероприятия, направления деятельности, кураторские «пятиминутки»).</a:t>
            </a:r>
          </a:p>
          <a:p>
            <a:pPr marL="342900" indent="-342900" algn="just">
              <a:buAutoNum type="arabicPeriod"/>
            </a:pP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Анализ учебной дисциплины и успеваемости обучающихся, в </a:t>
            </a:r>
            <a:r>
              <a:rPr lang="ru-RU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т.ч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. 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и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ностранных студентов.</a:t>
            </a:r>
            <a:endParaRPr lang="ru-RU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itchFamily="2" charset="-52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4702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2869" y="51470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cap="all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ExtraBold" pitchFamily="2" charset="-52"/>
              </a:rPr>
              <a:t>Отчет о работе первичного отделения общероссийского движения детей и молодежи «Движение первых», созданного на базе </a:t>
            </a:r>
            <a:r>
              <a:rPr lang="ru-RU" sz="1600" b="1" cap="all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ExtraBold" pitchFamily="2" charset="-52"/>
              </a:rPr>
              <a:t>СибГИУ</a:t>
            </a:r>
            <a:endParaRPr lang="ru-RU" sz="1600" b="1" cap="all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ExtraBold" pitchFamily="2" charset="-52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532440" y="4893258"/>
            <a:ext cx="611560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7602495-7FEE-85A2-C2ED-5D678DC07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72" y="974991"/>
            <a:ext cx="8985635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Montserrat Medium" pitchFamily="2" charset="-52"/>
              </a:rPr>
              <a:t>1. </a:t>
            </a:r>
            <a:r>
              <a:rPr lang="ru-RU" sz="1400" b="1" i="1" dirty="0" smtClean="0">
                <a:latin typeface="Montserrat Medium" pitchFamily="2" charset="-52"/>
              </a:rPr>
              <a:t>Дата создания – 9 февраля 2023 г</a:t>
            </a:r>
            <a:r>
              <a:rPr lang="ru-RU" sz="1400" dirty="0" smtClean="0">
                <a:latin typeface="Montserrat Medium" pitchFamily="2" charset="-52"/>
              </a:rPr>
              <a:t>. Подписание всех официальных документов.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Montserrat Medium" pitchFamily="2" charset="-52"/>
              </a:rPr>
              <a:t>2. </a:t>
            </a:r>
            <a:r>
              <a:rPr lang="ru-RU" sz="1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Особенности взаимодействия: </a:t>
            </a:r>
          </a:p>
          <a:p>
            <a:pPr algn="just"/>
            <a:r>
              <a:rPr lang="ru-RU" sz="1400" dirty="0">
                <a:latin typeface="Montserrat Medium" pitchFamily="2" charset="-52"/>
              </a:rPr>
              <a:t>-</a:t>
            </a:r>
            <a:r>
              <a:rPr lang="ru-RU" sz="1400" dirty="0" smtClean="0">
                <a:latin typeface="Montserrat Medium" pitchFamily="2" charset="-52"/>
              </a:rPr>
              <a:t>внешняя повестка от регионального и городского отделений;</a:t>
            </a:r>
          </a:p>
          <a:p>
            <a:pPr algn="just"/>
            <a:r>
              <a:rPr lang="ru-RU" sz="1400" dirty="0" smtClean="0">
                <a:latin typeface="Montserrat Medium" pitchFamily="2" charset="-52"/>
              </a:rPr>
              <a:t>-ориентированность на школьников и студентов СПО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.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Montserrat Medium" pitchFamily="2" charset="-52"/>
              </a:rPr>
              <a:t>3. </a:t>
            </a:r>
            <a:r>
              <a:rPr lang="ru-RU" sz="1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Ключевые мероприятия, совместные с </a:t>
            </a:r>
            <a:r>
              <a:rPr lang="ru-RU" sz="14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СибГИУ</a:t>
            </a:r>
            <a:endParaRPr lang="ru-RU" sz="1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itchFamily="2" charset="-52"/>
            </a:endParaRPr>
          </a:p>
          <a:p>
            <a:pPr algn="just"/>
            <a:r>
              <a:rPr lang="ru-RU" sz="1400" dirty="0" err="1" smtClean="0">
                <a:latin typeface="Montserrat Medium" pitchFamily="2" charset="-52"/>
              </a:rPr>
              <a:t>СибГИУ</a:t>
            </a:r>
            <a:r>
              <a:rPr lang="ru-RU" sz="1400" dirty="0" smtClean="0">
                <a:latin typeface="Montserrat Medium" pitchFamily="2" charset="-52"/>
              </a:rPr>
              <a:t> </a:t>
            </a:r>
            <a:r>
              <a:rPr lang="ru-RU" sz="1400" dirty="0" err="1" smtClean="0">
                <a:latin typeface="Montserrat Medium" pitchFamily="2" charset="-52"/>
              </a:rPr>
              <a:t>Фест</a:t>
            </a:r>
            <a:r>
              <a:rPr lang="ru-RU" sz="1400" dirty="0" smtClean="0">
                <a:latin typeface="Montserrat Medium" pitchFamily="2" charset="-52"/>
              </a:rPr>
              <a:t>: студенческий фестиваль ко Дню знаний </a:t>
            </a:r>
            <a:r>
              <a:rPr lang="ru-RU" sz="1400" b="1" i="1" dirty="0" smtClean="0">
                <a:solidFill>
                  <a:srgbClr val="002060"/>
                </a:solidFill>
                <a:latin typeface="Montserrat Medium" pitchFamily="2" charset="-52"/>
              </a:rPr>
              <a:t>(сентябрь 2024 г.)</a:t>
            </a:r>
          </a:p>
          <a:p>
            <a:pPr algn="just"/>
            <a:r>
              <a:rPr lang="ru-RU" sz="1400" dirty="0" smtClean="0">
                <a:latin typeface="Montserrat Medium" pitchFamily="2" charset="-52"/>
              </a:rPr>
              <a:t>Зимний молодежный фестиваль </a:t>
            </a:r>
            <a:r>
              <a:rPr lang="ru-RU" sz="1400" b="1" i="1" dirty="0" smtClean="0">
                <a:solidFill>
                  <a:srgbClr val="002060"/>
                </a:solidFill>
                <a:latin typeface="Montserrat Medium" pitchFamily="2" charset="-52"/>
              </a:rPr>
              <a:t>(январь 2025 г.)</a:t>
            </a:r>
          </a:p>
          <a:p>
            <a:pPr algn="just"/>
            <a:r>
              <a:rPr lang="ru-RU" sz="1400" dirty="0" smtClean="0">
                <a:latin typeface="Montserrat Medium" pitchFamily="2" charset="-52"/>
              </a:rPr>
              <a:t>Профильные встречи со студентами УК </a:t>
            </a:r>
            <a:r>
              <a:rPr lang="ru-RU" sz="1400" b="1" i="1" dirty="0" smtClean="0">
                <a:solidFill>
                  <a:srgbClr val="002060"/>
                </a:solidFill>
                <a:latin typeface="Montserrat Medium" pitchFamily="2" charset="-52"/>
              </a:rPr>
              <a:t>(январь 2025 г.)</a:t>
            </a:r>
          </a:p>
          <a:p>
            <a:pPr algn="just"/>
            <a:r>
              <a:rPr lang="ru-RU" sz="1400" dirty="0" smtClean="0">
                <a:latin typeface="Montserrat Medium" pitchFamily="2" charset="-52"/>
              </a:rPr>
              <a:t>Научно-образовательный форум «Родной язык – душа народа» </a:t>
            </a:r>
            <a:r>
              <a:rPr lang="ru-RU" sz="1400" b="1" i="1" dirty="0" smtClean="0">
                <a:solidFill>
                  <a:srgbClr val="002060"/>
                </a:solidFill>
                <a:latin typeface="Montserrat Medium" pitchFamily="2" charset="-52"/>
              </a:rPr>
              <a:t>(февраль 2025 г.)</a:t>
            </a:r>
          </a:p>
          <a:p>
            <a:pPr algn="just"/>
            <a:r>
              <a:rPr lang="ru-RU" sz="1400" dirty="0" smtClean="0">
                <a:latin typeface="Montserrat Medium" pitchFamily="2" charset="-52"/>
              </a:rPr>
              <a:t>Фестиваль «Студенческая весна»</a:t>
            </a:r>
            <a:r>
              <a:rPr lang="ru-RU" sz="1400" b="1" i="1" dirty="0" smtClean="0">
                <a:solidFill>
                  <a:srgbClr val="002060"/>
                </a:solidFill>
                <a:latin typeface="Montserrat Medium" pitchFamily="2" charset="-52"/>
              </a:rPr>
              <a:t> (март, апрель 2025 г.)</a:t>
            </a:r>
          </a:p>
          <a:p>
            <a:pPr algn="just"/>
            <a:r>
              <a:rPr lang="ru-RU" sz="1400" dirty="0" smtClean="0">
                <a:latin typeface="Montserrat Medium" pitchFamily="2" charset="-52"/>
              </a:rPr>
              <a:t>Патриотический фестиваль «Мы помним! Мы гордимся!» </a:t>
            </a:r>
            <a:r>
              <a:rPr lang="ru-RU" sz="1400" b="1" i="1" dirty="0" smtClean="0">
                <a:solidFill>
                  <a:srgbClr val="002060"/>
                </a:solidFill>
                <a:latin typeface="Montserrat Medium" pitchFamily="2" charset="-52"/>
              </a:rPr>
              <a:t>(май 2025 г.)</a:t>
            </a:r>
          </a:p>
          <a:p>
            <a:pPr algn="just"/>
            <a:r>
              <a:rPr lang="ru-RU" sz="1400" dirty="0" smtClean="0">
                <a:latin typeface="Montserrat Medium" pitchFamily="2" charset="-52"/>
              </a:rPr>
              <a:t>Торжественное открытие приемной кампании университета </a:t>
            </a:r>
            <a:r>
              <a:rPr lang="ru-RU" sz="1400" b="1" i="1" dirty="0" smtClean="0">
                <a:solidFill>
                  <a:srgbClr val="002060"/>
                </a:solidFill>
                <a:latin typeface="Montserrat Medium" pitchFamily="2" charset="-52"/>
              </a:rPr>
              <a:t>(июнь 2025 г.)</a:t>
            </a:r>
          </a:p>
          <a:p>
            <a:pPr algn="just"/>
            <a:r>
              <a:rPr lang="ru-RU" sz="1400" dirty="0" smtClean="0">
                <a:latin typeface="Montserrat Medium" pitchFamily="2" charset="-52"/>
              </a:rPr>
              <a:t>Организационные собрания на базе ДТ им. Н.К. Крупской и на площадке </a:t>
            </a:r>
            <a:r>
              <a:rPr lang="ru-RU" sz="1400" dirty="0" err="1" smtClean="0">
                <a:latin typeface="Montserrat Medium" pitchFamily="2" charset="-52"/>
              </a:rPr>
              <a:t>СибГИУ</a:t>
            </a:r>
            <a:r>
              <a:rPr lang="ru-RU" sz="1400" dirty="0" smtClean="0">
                <a:latin typeface="Montserrat Medium" pitchFamily="2" charset="-52"/>
              </a:rPr>
              <a:t> по определению приоритетной повестки развития движения </a:t>
            </a:r>
            <a:r>
              <a:rPr lang="ru-RU" sz="1400" b="1" i="1" dirty="0" smtClean="0">
                <a:solidFill>
                  <a:srgbClr val="002060"/>
                </a:solidFill>
                <a:latin typeface="Montserrat Medium" pitchFamily="2" charset="-52"/>
              </a:rPr>
              <a:t>(в течение года).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Montserrat Medium" pitchFamily="2" charset="-52"/>
              </a:rPr>
              <a:t>4. </a:t>
            </a:r>
            <a:r>
              <a:rPr lang="ru-RU" sz="1400" b="1" i="1" dirty="0" smtClean="0">
                <a:latin typeface="Montserrat Medium" pitchFamily="2" charset="-52"/>
              </a:rPr>
              <a:t>Руководитель первичного отделения РРДМ в </a:t>
            </a:r>
            <a:r>
              <a:rPr lang="ru-RU" sz="1400" b="1" i="1" dirty="0" err="1" smtClean="0">
                <a:latin typeface="Montserrat Medium" pitchFamily="2" charset="-52"/>
              </a:rPr>
              <a:t>СибГИУ</a:t>
            </a:r>
            <a:r>
              <a:rPr lang="ru-RU" sz="1400" b="1" i="1" dirty="0" smtClean="0">
                <a:latin typeface="Montserrat Medium" pitchFamily="2" charset="-52"/>
              </a:rPr>
              <a:t> </a:t>
            </a:r>
            <a:r>
              <a:rPr lang="ru-RU" sz="1400" dirty="0" smtClean="0">
                <a:latin typeface="Montserrat Medium" pitchFamily="2" charset="-52"/>
              </a:rPr>
              <a:t>– студент 1 курса УК </a:t>
            </a:r>
            <a:r>
              <a:rPr lang="ru-RU" sz="1400" b="1" dirty="0" err="1" smtClean="0">
                <a:latin typeface="Montserrat Medium" pitchFamily="2" charset="-52"/>
              </a:rPr>
              <a:t>Рябкин</a:t>
            </a:r>
            <a:r>
              <a:rPr lang="ru-RU" sz="1400" b="1" dirty="0" smtClean="0">
                <a:latin typeface="Montserrat Medium" pitchFamily="2" charset="-52"/>
              </a:rPr>
              <a:t> Александр.</a:t>
            </a: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Montserrat Medium" pitchFamily="2" charset="-52"/>
              </a:rPr>
              <a:t>5. </a:t>
            </a:r>
            <a:r>
              <a:rPr lang="ru-RU" sz="1400" b="1" i="1" dirty="0" smtClean="0">
                <a:latin typeface="Montserrat Medium" pitchFamily="2" charset="-52"/>
              </a:rPr>
              <a:t>Количество зарегистрированных студентов 1-го курса на сайте РДДМ </a:t>
            </a:r>
            <a:r>
              <a:rPr lang="ru-RU" sz="1400" dirty="0" smtClean="0">
                <a:latin typeface="Montserrat Medium" pitchFamily="2" charset="-52"/>
              </a:rPr>
              <a:t>– 17 человек. </a:t>
            </a:r>
          </a:p>
          <a:p>
            <a:pPr algn="just"/>
            <a:r>
              <a:rPr lang="ru-RU" sz="1400" dirty="0" smtClean="0">
                <a:latin typeface="Montserrat Medium" pitchFamily="2" charset="-52"/>
              </a:rPr>
              <a:t>10 активистам вручены значки «Движения первых».</a:t>
            </a:r>
          </a:p>
          <a:p>
            <a:pPr algn="just"/>
            <a:endParaRPr lang="ru-RU" sz="1400" dirty="0" smtClean="0">
              <a:latin typeface="Montserrat Medium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5428342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2869" y="51470"/>
            <a:ext cx="82089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cap="all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ExtraBold" pitchFamily="2" charset="-52"/>
              </a:rPr>
              <a:t>Отчет о работе первичного отделения «Движение первых», созданного на базе </a:t>
            </a:r>
            <a:r>
              <a:rPr lang="ru-RU" sz="1600" b="1" cap="all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ExtraBold" pitchFamily="2" charset="-52"/>
              </a:rPr>
              <a:t>СибГИУ</a:t>
            </a:r>
            <a:endParaRPr lang="ru-RU" sz="1600" b="1" cap="all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ExtraBold" pitchFamily="2" charset="-52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532440" y="4893258"/>
            <a:ext cx="611560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7602495-7FEE-85A2-C2ED-5D678DC07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77" y="655523"/>
            <a:ext cx="8985635" cy="4001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ru-RU" sz="1800" b="1" dirty="0" smtClean="0">
                <a:solidFill>
                  <a:srgbClr val="C00000"/>
                </a:solidFill>
                <a:latin typeface="Montserrat Medium" pitchFamily="2" charset="-52"/>
              </a:rPr>
              <a:t>ПРОБЛЕМЫ</a:t>
            </a:r>
          </a:p>
          <a:p>
            <a:pPr algn="just"/>
            <a:endParaRPr lang="ru-RU" sz="1800" b="1" dirty="0" smtClean="0">
              <a:solidFill>
                <a:srgbClr val="C00000"/>
              </a:solidFill>
              <a:latin typeface="Montserrat Medium" pitchFamily="2" charset="-52"/>
            </a:endParaRPr>
          </a:p>
          <a:p>
            <a:pPr algn="just"/>
            <a:r>
              <a:rPr lang="ru-RU" sz="1800" dirty="0" smtClean="0">
                <a:solidFill>
                  <a:srgbClr val="002060"/>
                </a:solidFill>
                <a:latin typeface="Montserrat Medium" pitchFamily="2" charset="-52"/>
              </a:rPr>
              <a:t>1. </a:t>
            </a:r>
            <a:r>
              <a:rPr lang="ru-RU" sz="1800" b="1" i="1" dirty="0" smtClean="0">
                <a:latin typeface="Montserrat Medium" pitchFamily="2" charset="-52"/>
              </a:rPr>
              <a:t>Сложная регистрация на сайте РРДМ </a:t>
            </a:r>
            <a:r>
              <a:rPr lang="ru-RU" sz="1800" dirty="0" smtClean="0">
                <a:latin typeface="Montserrat Medium" pitchFamily="2" charset="-52"/>
              </a:rPr>
              <a:t>и </a:t>
            </a:r>
            <a:r>
              <a:rPr lang="ru-RU" sz="1800" b="1" i="1" dirty="0" smtClean="0">
                <a:latin typeface="Montserrat Medium" pitchFamily="2" charset="-52"/>
              </a:rPr>
              <a:t>оформление большого количества документов в печатном виде.</a:t>
            </a:r>
          </a:p>
          <a:p>
            <a:pPr algn="just"/>
            <a:r>
              <a:rPr lang="ru-RU" sz="1800" b="1" dirty="0" smtClean="0">
                <a:solidFill>
                  <a:srgbClr val="002060"/>
                </a:solidFill>
                <a:latin typeface="Montserrat Medium" pitchFamily="2" charset="-52"/>
              </a:rPr>
              <a:t>2. </a:t>
            </a:r>
            <a:r>
              <a:rPr lang="ru-RU" sz="1800" b="1" i="1" dirty="0" smtClean="0">
                <a:latin typeface="Montserrat Medium" pitchFamily="2" charset="-52"/>
              </a:rPr>
              <a:t>Несоответствие повестки городского и регионального отделений «Движения первых» повестке университета</a:t>
            </a:r>
            <a:r>
              <a:rPr lang="ru-RU" sz="1800" dirty="0" smtClean="0">
                <a:latin typeface="Montserrat Medium" pitchFamily="2" charset="-52"/>
              </a:rPr>
              <a:t>.</a:t>
            </a:r>
          </a:p>
          <a:p>
            <a:pPr algn="just"/>
            <a:r>
              <a:rPr lang="ru-RU" sz="1800" b="1" dirty="0" smtClean="0">
                <a:solidFill>
                  <a:srgbClr val="002060"/>
                </a:solidFill>
                <a:latin typeface="Montserrat Medium" pitchFamily="2" charset="-52"/>
              </a:rPr>
              <a:t>3. </a:t>
            </a:r>
            <a:r>
              <a:rPr lang="ru-RU" sz="1800" b="1" i="1" dirty="0" smtClean="0">
                <a:latin typeface="Montserrat Medium" pitchFamily="2" charset="-52"/>
              </a:rPr>
              <a:t>Ограничение по возрасту </a:t>
            </a:r>
            <a:r>
              <a:rPr lang="ru-RU" sz="1800" dirty="0" smtClean="0">
                <a:latin typeface="Montserrat Medium" pitchFamily="2" charset="-52"/>
              </a:rPr>
              <a:t>(до 18 лет). В перспективе – до 25 лет.</a:t>
            </a:r>
          </a:p>
          <a:p>
            <a:pPr algn="just"/>
            <a:r>
              <a:rPr lang="ru-RU" sz="1800" dirty="0" smtClean="0">
                <a:latin typeface="Montserrat Medium" pitchFamily="2" charset="-52"/>
              </a:rPr>
              <a:t>4. </a:t>
            </a:r>
            <a:r>
              <a:rPr lang="ru-RU" sz="1800" b="1" i="1" dirty="0" smtClean="0">
                <a:latin typeface="Montserrat Medium" pitchFamily="2" charset="-52"/>
              </a:rPr>
              <a:t>Студенты УК </a:t>
            </a:r>
            <a:r>
              <a:rPr lang="ru-RU" sz="1800" b="1" i="1" dirty="0" err="1" smtClean="0">
                <a:latin typeface="Montserrat Medium" pitchFamily="2" charset="-52"/>
              </a:rPr>
              <a:t>СибГИУ</a:t>
            </a:r>
            <a:r>
              <a:rPr lang="ru-RU" sz="1800" b="1" i="1" dirty="0" smtClean="0">
                <a:latin typeface="Montserrat Medium" pitchFamily="2" charset="-52"/>
              </a:rPr>
              <a:t> вовлечены во внутреннюю </a:t>
            </a:r>
            <a:r>
              <a:rPr lang="ru-RU" sz="1800" b="1" i="1" dirty="0" err="1" smtClean="0">
                <a:latin typeface="Montserrat Medium" pitchFamily="2" charset="-52"/>
              </a:rPr>
              <a:t>внеучебную</a:t>
            </a:r>
            <a:r>
              <a:rPr lang="ru-RU" sz="1800" b="1" i="1" dirty="0" smtClean="0">
                <a:latin typeface="Montserrat Medium" pitchFamily="2" charset="-52"/>
              </a:rPr>
              <a:t> и внешнюю министерскую повестки, </a:t>
            </a:r>
            <a:r>
              <a:rPr lang="ru-RU" sz="1800" dirty="0" smtClean="0">
                <a:latin typeface="Montserrat Medium" pitchFamily="2" charset="-52"/>
              </a:rPr>
              <a:t>в связи с чем для университета взаимодействие с «Движением первых» имеет значение только в направлении </a:t>
            </a:r>
            <a:r>
              <a:rPr lang="ru-RU" sz="1800" dirty="0" err="1" smtClean="0">
                <a:latin typeface="Montserrat Medium" pitchFamily="2" charset="-52"/>
              </a:rPr>
              <a:t>профориентационной</a:t>
            </a:r>
            <a:r>
              <a:rPr lang="ru-RU" sz="1800" dirty="0" smtClean="0">
                <a:latin typeface="Montserrat Medium" pitchFamily="2" charset="-52"/>
              </a:rPr>
              <a:t> и волонтерской работы. Все остальные направления </a:t>
            </a:r>
            <a:r>
              <a:rPr lang="ru-RU" sz="1800" dirty="0" err="1" smtClean="0">
                <a:latin typeface="Montserrat Medium" pitchFamily="2" charset="-52"/>
              </a:rPr>
              <a:t>внеучебной</a:t>
            </a:r>
            <a:r>
              <a:rPr lang="ru-RU" sz="1800" dirty="0" smtClean="0">
                <a:latin typeface="Montserrat Medium" pitchFamily="2" charset="-52"/>
              </a:rPr>
              <a:t> деятельности реализуются </a:t>
            </a:r>
            <a:r>
              <a:rPr lang="ru-RU" sz="1800" dirty="0" err="1" smtClean="0">
                <a:latin typeface="Montserrat Medium" pitchFamily="2" charset="-52"/>
              </a:rPr>
              <a:t>СибГИУ</a:t>
            </a:r>
            <a:r>
              <a:rPr lang="ru-RU" sz="1800" dirty="0" smtClean="0">
                <a:latin typeface="Montserrat Medium" pitchFamily="2" charset="-52"/>
              </a:rPr>
              <a:t> самостоятельно.</a:t>
            </a:r>
          </a:p>
          <a:p>
            <a:pPr algn="just"/>
            <a:endParaRPr lang="ru-RU" dirty="0" smtClean="0">
              <a:latin typeface="Montserrat Medium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2616306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2869" y="51470"/>
            <a:ext cx="82089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cap="all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ExtraBold" pitchFamily="2" charset="-52"/>
              </a:rPr>
              <a:t>Отчет о работе первичного отделения «Движение первых», созданного на базе </a:t>
            </a:r>
            <a:r>
              <a:rPr lang="ru-RU" sz="1600" b="1" cap="all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ExtraBold" pitchFamily="2" charset="-52"/>
              </a:rPr>
              <a:t>СибГИУ</a:t>
            </a:r>
            <a:endParaRPr lang="ru-RU" sz="1600" b="1" cap="all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ExtraBold" pitchFamily="2" charset="-52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532440" y="4893258"/>
            <a:ext cx="611560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DA29F-FA29-458F-9DDA-E9F70EF6650E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7602495-7FEE-85A2-C2ED-5D678DC07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77" y="655523"/>
            <a:ext cx="8985635" cy="3447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ru-RU" sz="1800" b="1" cap="all" dirty="0" smtClean="0">
                <a:solidFill>
                  <a:srgbClr val="C00000"/>
                </a:solidFill>
                <a:latin typeface="Montserrat Medium" pitchFamily="2" charset="-52"/>
              </a:rPr>
              <a:t>перспективы</a:t>
            </a:r>
          </a:p>
          <a:p>
            <a:pPr algn="just">
              <a:buAutoNum type="arabicPeriod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ПЛАНИРУЮТСЯ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посещения</a:t>
            </a:r>
            <a:r>
              <a:rPr lang="ru-RU" dirty="0" smtClean="0">
                <a:latin typeface="Montserrat Medium" pitchFamily="2" charset="-52"/>
              </a:rPr>
              <a:t> поточных лекций студентов 1 курса специалистами </a:t>
            </a:r>
            <a:r>
              <a:rPr lang="ru-RU" dirty="0" err="1" smtClean="0">
                <a:latin typeface="Montserrat Medium" pitchFamily="2" charset="-52"/>
              </a:rPr>
              <a:t>ОВиСР</a:t>
            </a:r>
            <a:r>
              <a:rPr lang="ru-RU" dirty="0" smtClean="0">
                <a:latin typeface="Montserrat Medium" pitchFamily="2" charset="-52"/>
              </a:rPr>
              <a:t> для вовлечения обучающихся в движение детей и молодежи, что позволит увеличить число внешних мероприятий для активных студентов и возможное количество наград городского и регионального уровней, что учитывается в портфолио обучающихся.</a:t>
            </a:r>
          </a:p>
          <a:p>
            <a:pPr marL="0" indent="0" algn="just"/>
            <a:endParaRPr lang="ru-RU" dirty="0" smtClean="0">
              <a:latin typeface="Montserrat Medium" pitchFamily="2" charset="-52"/>
            </a:endParaRPr>
          </a:p>
          <a:p>
            <a:pPr marL="0" indent="0" algn="just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2. Реализация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грантовых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 инициатив.</a:t>
            </a:r>
          </a:p>
          <a:p>
            <a:pPr marL="0" indent="0" algn="just"/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itchFamily="2" charset="-52"/>
            </a:endParaRPr>
          </a:p>
          <a:p>
            <a:pPr marL="0" indent="0" algn="just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3. Проектные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интенсивы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 для активистов вузовского отделения.</a:t>
            </a:r>
          </a:p>
        </p:txBody>
      </p:sp>
    </p:spTree>
    <p:extLst>
      <p:ext uri="{BB962C8B-B14F-4D97-AF65-F5344CB8AC3E}">
        <p14:creationId xmlns:p14="http://schemas.microsoft.com/office/powerpoint/2010/main" val="27698891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4E17042-DB6F-05F0-94B1-4C163EBDA9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My work\Now\СибГИУ\4. Брендбук\media\powerpoint\sibsiu_powerpoint1.jpg">
            <a:extLst>
              <a:ext uri="{FF2B5EF4-FFF2-40B4-BE49-F238E27FC236}">
                <a16:creationId xmlns="" xmlns:a16="http://schemas.microsoft.com/office/drawing/2014/main" id="{4854265C-6B0C-D628-DC63-8BBCD0E535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978"/>
            <a:ext cx="9144000" cy="5145050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CFFFD657-0375-61CA-CD34-AD9D3B04D51F}"/>
              </a:ext>
            </a:extLst>
          </p:cNvPr>
          <p:cNvSpPr txBox="1"/>
          <p:nvPr/>
        </p:nvSpPr>
        <p:spPr>
          <a:xfrm>
            <a:off x="35496" y="136412"/>
            <a:ext cx="2627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Сибирский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государственный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индустриальный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университет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1CB7F79-F88A-8325-1B56-C80CF3D0A82B}"/>
              </a:ext>
            </a:extLst>
          </p:cNvPr>
          <p:cNvSpPr txBox="1"/>
          <p:nvPr/>
        </p:nvSpPr>
        <p:spPr>
          <a:xfrm>
            <a:off x="192482" y="2627137"/>
            <a:ext cx="633670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Montserrat ExtraBold" pitchFamily="2" charset="-52"/>
                <a:cs typeface="Arial" panose="020B0604020202020204" pitchFamily="34" charset="0"/>
              </a:rPr>
              <a:t>4</a:t>
            </a:r>
            <a:r>
              <a:rPr lang="ru-RU" sz="2200" b="1" dirty="0" smtClean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. Профилактическая работа </a:t>
            </a:r>
          </a:p>
          <a:p>
            <a:pPr algn="ctr"/>
            <a:r>
              <a:rPr lang="ru-RU" sz="2200" b="1" dirty="0" smtClean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со студентами </a:t>
            </a:r>
          </a:p>
          <a:p>
            <a:pPr algn="ctr"/>
            <a:r>
              <a:rPr lang="ru-RU" sz="2200" b="1" dirty="0" smtClean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(мероприятия, </a:t>
            </a:r>
          </a:p>
          <a:p>
            <a:pPr algn="ctr"/>
            <a:r>
              <a:rPr lang="ru-RU" sz="2200" b="1" dirty="0" smtClean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направления деятельности, кураторские «пятиминутки»)</a:t>
            </a:r>
            <a:endParaRPr lang="ru-RU" sz="2200" b="1" dirty="0">
              <a:solidFill>
                <a:schemeClr val="bg1"/>
              </a:solidFill>
              <a:latin typeface="Montserrat ExtraBold" panose="00000900000000000000" pitchFamily="2" charset="-52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A8162A1D-277E-B72C-63FE-E8C259E2F233}"/>
              </a:ext>
            </a:extLst>
          </p:cNvPr>
          <p:cNvSpPr txBox="1"/>
          <p:nvPr/>
        </p:nvSpPr>
        <p:spPr>
          <a:xfrm>
            <a:off x="1056211" y="4514645"/>
            <a:ext cx="4583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Проректор по </a:t>
            </a:r>
            <a:r>
              <a:rPr lang="ru-RU" dirty="0" err="1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МПиВД</a:t>
            </a:r>
            <a:r>
              <a:rPr lang="ru-RU" dirty="0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Л.В.Гордеева</a:t>
            </a:r>
            <a:endParaRPr lang="ru-RU" dirty="0">
              <a:solidFill>
                <a:schemeClr val="bg1"/>
              </a:solidFill>
              <a:latin typeface="Montserrat Medium" pitchFamily="2" charset="-52"/>
              <a:cs typeface="Arial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718D08DB-FEBF-6717-407B-0EBBE2F6D4E7}"/>
              </a:ext>
            </a:extLst>
          </p:cNvPr>
          <p:cNvSpPr txBox="1"/>
          <p:nvPr/>
        </p:nvSpPr>
        <p:spPr>
          <a:xfrm>
            <a:off x="8532440" y="469931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 smtClean="0">
                <a:solidFill>
                  <a:schemeClr val="bg1"/>
                </a:solidFill>
                <a:latin typeface="Georgia" panose="02040502050405020303" pitchFamily="18" charset="0"/>
                <a:ea typeface="Cambria" panose="02040503050406030204" pitchFamily="18" charset="0"/>
              </a:rPr>
              <a:t>23</a:t>
            </a:r>
            <a:endParaRPr lang="ru-RU" sz="1400" dirty="0">
              <a:solidFill>
                <a:schemeClr val="bg1"/>
              </a:solidFill>
              <a:latin typeface="Georgia" panose="02040502050405020303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5993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2869" y="51470"/>
            <a:ext cx="82089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cap="all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ExtraBold" pitchFamily="2" charset="-52"/>
              </a:rPr>
              <a:t>Профилактические мероприятия со студентами</a:t>
            </a:r>
            <a:endParaRPr lang="ru-RU" sz="1600" b="1" cap="all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ExtraBold" pitchFamily="2" charset="-52"/>
            </a:endParaRPr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 bwMode="auto">
          <a:xfrm>
            <a:off x="8532440" y="4893258"/>
            <a:ext cx="611560" cy="267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 Medium"/>
                <a:ea typeface="+mn-ea"/>
                <a:cs typeface="+mn-cs"/>
              </a:rPr>
              <a:t>24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tserrat Medium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7602495-7FEE-85A2-C2ED-5D678DC07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77" y="406614"/>
            <a:ext cx="8985635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ru-RU" sz="1600" b="1" dirty="0" smtClean="0">
                <a:solidFill>
                  <a:srgbClr val="C00000"/>
                </a:solidFill>
                <a:latin typeface="Montserrat Medium" pitchFamily="2" charset="-52"/>
              </a:rPr>
              <a:t>1. </a:t>
            </a:r>
            <a:r>
              <a:rPr lang="ru-RU" sz="1600" b="1" i="1" dirty="0" smtClean="0">
                <a:latin typeface="Montserrat Medium" pitchFamily="2" charset="-52"/>
              </a:rPr>
              <a:t>Открытые уроки по Отечественной истории</a:t>
            </a:r>
            <a:r>
              <a:rPr lang="ru-RU" sz="1600" dirty="0" smtClean="0">
                <a:latin typeface="Montserrat Medium" pitchFamily="2" charset="-52"/>
              </a:rPr>
              <a:t>, в </a:t>
            </a:r>
            <a:r>
              <a:rPr lang="ru-RU" sz="1600" dirty="0" err="1" smtClean="0">
                <a:latin typeface="Montserrat Medium" pitchFamily="2" charset="-52"/>
              </a:rPr>
              <a:t>т.ч</a:t>
            </a:r>
            <a:r>
              <a:rPr lang="ru-RU" sz="1600" dirty="0" smtClean="0">
                <a:latin typeface="Montserrat Medium" pitchFamily="2" charset="-52"/>
              </a:rPr>
              <a:t>. с приглашением участников и ветеранов войны и боевых действий </a:t>
            </a:r>
            <a:r>
              <a:rPr lang="ru-RU" sz="1600" b="1" i="1" dirty="0" smtClean="0">
                <a:solidFill>
                  <a:srgbClr val="002060"/>
                </a:solidFill>
                <a:latin typeface="Montserrat Medium" pitchFamily="2" charset="-52"/>
              </a:rPr>
              <a:t>(1 раз в год для института / УК), </a:t>
            </a:r>
            <a:r>
              <a:rPr lang="ru-RU" sz="1600" dirty="0" smtClean="0">
                <a:latin typeface="Montserrat Medium" pitchFamily="2" charset="-52"/>
              </a:rPr>
              <a:t>по </a:t>
            </a:r>
            <a:r>
              <a:rPr lang="ru-RU" sz="1600" dirty="0" err="1" smtClean="0">
                <a:latin typeface="Montserrat Medium" pitchFamily="2" charset="-52"/>
              </a:rPr>
              <a:t>патриотике</a:t>
            </a:r>
            <a:r>
              <a:rPr lang="ru-RU" sz="1600" dirty="0" smtClean="0">
                <a:latin typeface="Montserrat Medium" pitchFamily="2" charset="-52"/>
              </a:rPr>
              <a:t> и информационной безопасности. </a:t>
            </a:r>
          </a:p>
          <a:p>
            <a:pPr algn="just"/>
            <a:r>
              <a:rPr lang="ru-RU" sz="1600" b="1" dirty="0" smtClean="0">
                <a:solidFill>
                  <a:srgbClr val="C00000"/>
                </a:solidFill>
                <a:latin typeface="Montserrat Medium" pitchFamily="2" charset="-52"/>
              </a:rPr>
              <a:t>2. </a:t>
            </a:r>
            <a:r>
              <a:rPr lang="ru-RU" sz="1600" b="1" i="1" dirty="0" smtClean="0">
                <a:latin typeface="Montserrat Medium" pitchFamily="2" charset="-52"/>
              </a:rPr>
              <a:t>Встречи обучающихся </a:t>
            </a:r>
            <a:r>
              <a:rPr lang="ru-RU" sz="1600" b="1" i="1" dirty="0" err="1" smtClean="0">
                <a:latin typeface="Montserrat Medium" pitchFamily="2" charset="-52"/>
              </a:rPr>
              <a:t>СибГИУ</a:t>
            </a:r>
            <a:r>
              <a:rPr lang="ru-RU" sz="1600" b="1" i="1" dirty="0" smtClean="0">
                <a:latin typeface="Montserrat Medium" pitchFamily="2" charset="-52"/>
              </a:rPr>
              <a:t> с представителями Кузбасской митрополии</a:t>
            </a:r>
            <a:r>
              <a:rPr lang="ru-RU" sz="1600" dirty="0" smtClean="0">
                <a:latin typeface="Montserrat Medium" pitchFamily="2" charset="-52"/>
              </a:rPr>
              <a:t> </a:t>
            </a:r>
            <a:r>
              <a:rPr lang="ru-RU" sz="1600" b="1" i="1" dirty="0" smtClean="0">
                <a:solidFill>
                  <a:srgbClr val="002060"/>
                </a:solidFill>
                <a:latin typeface="Montserrat Medium" pitchFamily="2" charset="-52"/>
              </a:rPr>
              <a:t>(1 раз в год для института / УК).</a:t>
            </a:r>
          </a:p>
          <a:p>
            <a:pPr algn="just"/>
            <a:r>
              <a:rPr lang="ru-RU" sz="1600" b="1" dirty="0" smtClean="0">
                <a:solidFill>
                  <a:srgbClr val="C00000"/>
                </a:solidFill>
                <a:latin typeface="Montserrat Medium" pitchFamily="2" charset="-52"/>
              </a:rPr>
              <a:t>3. </a:t>
            </a:r>
            <a:r>
              <a:rPr lang="ru-RU" sz="1600" b="1" i="1" dirty="0" smtClean="0">
                <a:latin typeface="Montserrat Medium" pitchFamily="2" charset="-52"/>
              </a:rPr>
              <a:t>Социально-психологическое тестирование </a:t>
            </a:r>
            <a:r>
              <a:rPr lang="ru-RU" sz="1600" dirty="0" smtClean="0">
                <a:latin typeface="Montserrat Medium" pitchFamily="2" charset="-52"/>
              </a:rPr>
              <a:t>(</a:t>
            </a:r>
            <a:r>
              <a:rPr lang="ru-RU" sz="1600" b="1" i="1" dirty="0" smtClean="0">
                <a:solidFill>
                  <a:srgbClr val="002060"/>
                </a:solidFill>
                <a:latin typeface="Montserrat Medium" pitchFamily="2" charset="-52"/>
              </a:rPr>
              <a:t>октябрь</a:t>
            </a:r>
            <a:r>
              <a:rPr lang="ru-RU" sz="1600" dirty="0" smtClean="0">
                <a:latin typeface="Montserrat Medium" pitchFamily="2" charset="-52"/>
              </a:rPr>
              <a:t>) и </a:t>
            </a:r>
            <a:r>
              <a:rPr lang="ru-RU" sz="1600" b="1" i="1" dirty="0" smtClean="0">
                <a:latin typeface="Montserrat Medium" pitchFamily="2" charset="-52"/>
              </a:rPr>
              <a:t>медицинский осмотр обучающихся</a:t>
            </a:r>
            <a:r>
              <a:rPr lang="ru-RU" sz="1600" dirty="0" smtClean="0">
                <a:latin typeface="Montserrat Medium" pitchFamily="2" charset="-52"/>
              </a:rPr>
              <a:t> </a:t>
            </a:r>
            <a:r>
              <a:rPr lang="ru-RU" sz="1600" b="1" i="1" dirty="0" smtClean="0">
                <a:solidFill>
                  <a:srgbClr val="002060"/>
                </a:solidFill>
                <a:latin typeface="Montserrat Medium" pitchFamily="2" charset="-52"/>
              </a:rPr>
              <a:t>(март – апрель). </a:t>
            </a:r>
            <a:r>
              <a:rPr lang="ru-RU" sz="1600" b="1" u="sng" dirty="0" smtClean="0">
                <a:latin typeface="Montserrat Medium" pitchFamily="2" charset="-52"/>
              </a:rPr>
              <a:t>ВСЕ институты и УК.</a:t>
            </a:r>
          </a:p>
          <a:p>
            <a:pPr algn="just"/>
            <a:r>
              <a:rPr lang="ru-RU" sz="1600" b="1" dirty="0" smtClean="0">
                <a:solidFill>
                  <a:srgbClr val="C00000"/>
                </a:solidFill>
                <a:latin typeface="Montserrat Medium" pitchFamily="2" charset="-52"/>
              </a:rPr>
              <a:t>4. </a:t>
            </a:r>
            <a:r>
              <a:rPr lang="ru-RU" sz="1600" b="1" i="1" dirty="0" smtClean="0">
                <a:latin typeface="Montserrat Medium" pitchFamily="2" charset="-52"/>
              </a:rPr>
              <a:t>Профилактические лекции и семинары по противодействию идеологии терроризма</a:t>
            </a:r>
            <a:r>
              <a:rPr lang="ru-RU" sz="1600" b="1" i="1" dirty="0">
                <a:latin typeface="Montserrat Medium" pitchFamily="2" charset="-52"/>
              </a:rPr>
              <a:t> </a:t>
            </a:r>
            <a:r>
              <a:rPr lang="ru-RU" sz="1600" b="1" i="1" dirty="0" smtClean="0">
                <a:latin typeface="Montserrat Medium" pitchFamily="2" charset="-52"/>
              </a:rPr>
              <a:t>и экстремизма, неоязычеству </a:t>
            </a:r>
            <a:r>
              <a:rPr lang="ru-RU" sz="1600" dirty="0" smtClean="0">
                <a:latin typeface="Montserrat Medium" pitchFamily="2" charset="-52"/>
              </a:rPr>
              <a:t>(</a:t>
            </a:r>
            <a:r>
              <a:rPr lang="ru-RU" sz="1600" b="1" i="1" dirty="0" smtClean="0">
                <a:solidFill>
                  <a:srgbClr val="002060"/>
                </a:solidFill>
                <a:latin typeface="Montserrat Medium" pitchFamily="2" charset="-52"/>
              </a:rPr>
              <a:t>октябрь, ноябрь, март, апрель, май). </a:t>
            </a:r>
            <a:endParaRPr lang="ru-RU" sz="1600" dirty="0">
              <a:latin typeface="Montserrat Medium" pitchFamily="2" charset="-52"/>
            </a:endParaRPr>
          </a:p>
          <a:p>
            <a:pPr algn="just"/>
            <a:r>
              <a:rPr lang="ru-RU" sz="1600" b="1" dirty="0" smtClean="0">
                <a:solidFill>
                  <a:srgbClr val="C00000"/>
                </a:solidFill>
                <a:latin typeface="Montserrat Medium" pitchFamily="2" charset="-52"/>
              </a:rPr>
              <a:t>5. </a:t>
            </a:r>
            <a:r>
              <a:rPr lang="ru-RU" sz="1600" b="1" i="1" dirty="0" smtClean="0">
                <a:latin typeface="Montserrat Medium" pitchFamily="2" charset="-52"/>
              </a:rPr>
              <a:t>Профилактические лекции и семинары по противодействию негативным явлениям в молодежной среде </a:t>
            </a:r>
            <a:r>
              <a:rPr lang="ru-RU" sz="1600" dirty="0" smtClean="0">
                <a:latin typeface="Montserrat Medium" pitchFamily="2" charset="-52"/>
              </a:rPr>
              <a:t>(противостояние наркомании, алкоголизму, курению) </a:t>
            </a:r>
            <a:r>
              <a:rPr lang="ru-RU" sz="1600" b="1" u="sng" dirty="0" smtClean="0">
                <a:latin typeface="Montserrat Medium" pitchFamily="2" charset="-52"/>
              </a:rPr>
              <a:t>(1 раз в год для институтов / УК – по графику и личной договоренности с дирекциями). </a:t>
            </a:r>
            <a:endParaRPr lang="ru-RU" sz="1800" b="1" u="sng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itchFamily="2" charset="-52"/>
            </a:endParaRPr>
          </a:p>
          <a:p>
            <a:pPr algn="ctr"/>
            <a:r>
              <a:rPr lang="ru-RU" sz="18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Запланировать в институтах лекции В.В. Шиллера (10 марта, 14 мая). </a:t>
            </a:r>
            <a:r>
              <a:rPr lang="ru-RU" sz="1800" b="1" dirty="0" smtClean="0">
                <a:latin typeface="Montserrat Medium" pitchFamily="2" charset="-52"/>
              </a:rPr>
              <a:t>Готовится распоряжение. </a:t>
            </a:r>
          </a:p>
          <a:p>
            <a:pPr algn="ctr"/>
            <a:endParaRPr lang="ru-RU" sz="1800" b="1" u="sng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itchFamily="2" charset="-52"/>
            </a:endParaRPr>
          </a:p>
          <a:p>
            <a:pPr algn="ctr"/>
            <a:r>
              <a:rPr lang="ru-RU" sz="18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</a:rPr>
              <a:t>Памятки о курении (в рассылке). Разместить на стендах</a:t>
            </a:r>
          </a:p>
        </p:txBody>
      </p:sp>
    </p:spTree>
    <p:extLst>
      <p:ext uri="{BB962C8B-B14F-4D97-AF65-F5344CB8AC3E}">
        <p14:creationId xmlns:p14="http://schemas.microsoft.com/office/powerpoint/2010/main" val="42223925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4E17042-DB6F-05F0-94B1-4C163EBDA9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My work\Now\СибГИУ\4. Брендбук\media\powerpoint\sibsiu_powerpoint1.jpg">
            <a:extLst>
              <a:ext uri="{FF2B5EF4-FFF2-40B4-BE49-F238E27FC236}">
                <a16:creationId xmlns="" xmlns:a16="http://schemas.microsoft.com/office/drawing/2014/main" id="{4854265C-6B0C-D628-DC63-8BBCD0E535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978"/>
            <a:ext cx="9144000" cy="5145050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CFFFD657-0375-61CA-CD34-AD9D3B04D51F}"/>
              </a:ext>
            </a:extLst>
          </p:cNvPr>
          <p:cNvSpPr txBox="1"/>
          <p:nvPr/>
        </p:nvSpPr>
        <p:spPr>
          <a:xfrm>
            <a:off x="35496" y="136412"/>
            <a:ext cx="2627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Сибирский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государственный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индустриальный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университет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1CB7F79-F88A-8325-1B56-C80CF3D0A82B}"/>
              </a:ext>
            </a:extLst>
          </p:cNvPr>
          <p:cNvSpPr txBox="1"/>
          <p:nvPr/>
        </p:nvSpPr>
        <p:spPr>
          <a:xfrm>
            <a:off x="192482" y="2627137"/>
            <a:ext cx="63367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Montserrat ExtraBold" pitchFamily="2" charset="-52"/>
                <a:cs typeface="Arial" panose="020B0604020202020204" pitchFamily="34" charset="0"/>
              </a:rPr>
              <a:t>5</a:t>
            </a:r>
            <a:r>
              <a:rPr lang="ru-RU" sz="2200" b="1" dirty="0" smtClean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. Анализ учебной дисциплины и успеваемости обучающихся, </a:t>
            </a:r>
          </a:p>
          <a:p>
            <a:pPr algn="ctr"/>
            <a:r>
              <a:rPr lang="ru-RU" sz="2200" b="1" dirty="0" smtClean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в </a:t>
            </a:r>
            <a:r>
              <a:rPr lang="ru-RU" sz="2200" b="1" dirty="0" err="1" smtClean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т.ч</a:t>
            </a:r>
            <a:r>
              <a:rPr lang="ru-RU" sz="2200" b="1" dirty="0" smtClean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. иностранных студентов</a:t>
            </a:r>
          </a:p>
          <a:p>
            <a:pPr algn="ctr"/>
            <a:r>
              <a:rPr lang="ru-RU" sz="2200" b="1" dirty="0" smtClean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ИТОГИ ЗИМНЕЙ СЕССИИ</a:t>
            </a:r>
            <a:endParaRPr lang="ru-RU" sz="2200" b="1" dirty="0">
              <a:solidFill>
                <a:schemeClr val="bg1"/>
              </a:solidFill>
              <a:latin typeface="Montserrat ExtraBold" panose="00000900000000000000" pitchFamily="2" charset="-52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A8162A1D-277E-B72C-63FE-E8C259E2F233}"/>
              </a:ext>
            </a:extLst>
          </p:cNvPr>
          <p:cNvSpPr txBox="1"/>
          <p:nvPr/>
        </p:nvSpPr>
        <p:spPr>
          <a:xfrm>
            <a:off x="251520" y="4146225"/>
            <a:ext cx="6424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По материалам начальника УМО Фадеевой Д.А.</a:t>
            </a:r>
            <a:endParaRPr lang="ru-RU" dirty="0">
              <a:solidFill>
                <a:schemeClr val="bg1"/>
              </a:solidFill>
              <a:latin typeface="Montserrat Medium" pitchFamily="2" charset="-52"/>
              <a:cs typeface="Arial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718D08DB-FEBF-6717-407B-0EBBE2F6D4E7}"/>
              </a:ext>
            </a:extLst>
          </p:cNvPr>
          <p:cNvSpPr txBox="1"/>
          <p:nvPr/>
        </p:nvSpPr>
        <p:spPr>
          <a:xfrm>
            <a:off x="8532440" y="469931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 smtClean="0">
                <a:solidFill>
                  <a:schemeClr val="bg1"/>
                </a:solidFill>
                <a:latin typeface="Georgia" panose="02040502050405020303" pitchFamily="18" charset="0"/>
                <a:ea typeface="Cambria" panose="02040503050406030204" pitchFamily="18" charset="0"/>
              </a:rPr>
              <a:t>25</a:t>
            </a:r>
            <a:endParaRPr lang="ru-RU" sz="1400" dirty="0">
              <a:solidFill>
                <a:schemeClr val="bg1"/>
              </a:solidFill>
              <a:latin typeface="Georgia" panose="02040502050405020303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3002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123478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smtClean="0">
                <a:latin typeface="Arial" pitchFamily="34" charset="0"/>
                <a:cs typeface="Arial" pitchFamily="34" charset="0"/>
              </a:rPr>
              <a:t>Абсолютная и качественная успеваемость по институтам </a:t>
            </a:r>
          </a:p>
          <a:p>
            <a:r>
              <a:rPr lang="ru-RU" b="1" u="sng" dirty="0" smtClean="0">
                <a:latin typeface="Arial" pitchFamily="34" charset="0"/>
                <a:cs typeface="Arial" pitchFamily="34" charset="0"/>
              </a:rPr>
              <a:t>обучающихся 1 курса, %</a:t>
            </a:r>
            <a:endParaRPr lang="ru-RU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8532813" y="4867275"/>
            <a:ext cx="598487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Montserrat Medium" pitchFamily="2" charset="-52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Montserrat Medium" pitchFamily="2" charset="-52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Montserrat Medium" pitchFamily="2" charset="-52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Montserrat Medium" pitchFamily="2" charset="-52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tserrat Medium" pitchFamily="2" charset="-5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tserrat Medium" pitchFamily="2" charset="-5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tserrat Medium" pitchFamily="2" charset="-5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tserrat Medium" pitchFamily="2" charset="-5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tserrat Medium" pitchFamily="2" charset="-52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fld id="{18922044-A621-4C51-A9A9-C3148B3C8C54}" type="slidenum">
              <a:rPr lang="ru-RU" altLang="ru-RU" sz="1200" b="1">
                <a:latin typeface="Arial" pitchFamily="34" charset="0"/>
                <a:cs typeface="Calibri" pitchFamily="34" charset="0"/>
              </a:rPr>
              <a:pPr algn="ctr" eaLnBrk="1" hangingPunct="1">
                <a:lnSpc>
                  <a:spcPct val="150000"/>
                </a:lnSpc>
                <a:spcBef>
                  <a:spcPct val="0"/>
                </a:spcBef>
                <a:buFontTx/>
                <a:buNone/>
              </a:pPr>
              <a:t>26</a:t>
            </a:fld>
            <a:endParaRPr lang="ru-RU" altLang="ru-RU" sz="1200" b="1" dirty="0">
              <a:latin typeface="Arial" pitchFamily="34" charset="0"/>
              <a:cs typeface="Calibri" pitchFamily="34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/>
        </p:nvGraphicFramePr>
        <p:xfrm>
          <a:off x="251520" y="915566"/>
          <a:ext cx="8064895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731750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504" y="123478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smtClean="0">
                <a:latin typeface="Arial" pitchFamily="34" charset="0"/>
                <a:cs typeface="Arial" pitchFamily="34" charset="0"/>
              </a:rPr>
              <a:t>Доля обучающихся должников от общего контингента по курсам, %</a:t>
            </a:r>
            <a:endParaRPr lang="ru-RU" b="1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3492618"/>
              </p:ext>
            </p:extLst>
          </p:nvPr>
        </p:nvGraphicFramePr>
        <p:xfrm>
          <a:off x="120335" y="812614"/>
          <a:ext cx="4855237" cy="37094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2638528"/>
              </p:ext>
            </p:extLst>
          </p:nvPr>
        </p:nvGraphicFramePr>
        <p:xfrm>
          <a:off x="5220072" y="987574"/>
          <a:ext cx="3384375" cy="30577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8125"/>
                <a:gridCol w="1128125"/>
                <a:gridCol w="1128125"/>
              </a:tblGrid>
              <a:tr h="8640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 обучающихся, </a:t>
                      </a:r>
                      <a:r>
                        <a:rPr lang="ru-RU" sz="1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участвовавших </a:t>
                      </a:r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</a:t>
                      </a:r>
                      <a:r>
                        <a:rPr lang="ru-RU" sz="1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ПА, </a:t>
                      </a:r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чел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 обучающихся, имеющих </a:t>
                      </a:r>
                      <a:r>
                        <a:rPr lang="ru-RU" sz="1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академическую задолженность </a:t>
                      </a:r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 конец </a:t>
                      </a:r>
                      <a:r>
                        <a:rPr lang="ru-RU" sz="1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ПА, </a:t>
                      </a:r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чел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67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курс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1152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576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667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курс</a:t>
                      </a:r>
                      <a:endParaRPr lang="ru-RU" sz="1400" b="1" i="0" u="none" strike="noStrike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984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535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67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 курс</a:t>
                      </a:r>
                      <a:endParaRPr lang="ru-RU" sz="1400" b="1" i="0" u="none" strike="noStrike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744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67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 курс</a:t>
                      </a:r>
                      <a:endParaRPr lang="ru-RU" sz="1400" b="1" i="0" u="none" strike="noStrike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684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244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67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 курс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211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59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67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 курс</a:t>
                      </a:r>
                      <a:endParaRPr lang="ru-RU" sz="1400" b="1" i="0" u="none" strike="noStrike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76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67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магистры</a:t>
                      </a:r>
                      <a:endParaRPr lang="ru-RU" sz="1400" b="1" i="0" u="none" strike="noStrike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365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159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67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Итого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4216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1866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8532813" y="4867275"/>
            <a:ext cx="598487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Montserrat Medium" pitchFamily="2" charset="-52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Montserrat Medium" pitchFamily="2" charset="-52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Montserrat Medium" pitchFamily="2" charset="-52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Montserrat Medium" pitchFamily="2" charset="-52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tserrat Medium" pitchFamily="2" charset="-5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tserrat Medium" pitchFamily="2" charset="-5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tserrat Medium" pitchFamily="2" charset="-5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tserrat Medium" pitchFamily="2" charset="-5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tserrat Medium" pitchFamily="2" charset="-52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fld id="{18922044-A621-4C51-A9A9-C3148B3C8C54}" type="slidenum">
              <a:rPr lang="ru-RU" altLang="ru-RU" sz="1200" b="1">
                <a:latin typeface="Arial" pitchFamily="34" charset="0"/>
                <a:cs typeface="Calibri" pitchFamily="34" charset="0"/>
              </a:rPr>
              <a:pPr algn="ctr" eaLnBrk="1" hangingPunct="1">
                <a:lnSpc>
                  <a:spcPct val="150000"/>
                </a:lnSpc>
                <a:spcBef>
                  <a:spcPct val="0"/>
                </a:spcBef>
                <a:buFontTx/>
                <a:buNone/>
              </a:pPr>
              <a:t>27</a:t>
            </a:fld>
            <a:endParaRPr lang="ru-RU" altLang="ru-RU" sz="1200" b="1" dirty="0">
              <a:latin typeface="Arial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2029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8532813" y="4867275"/>
            <a:ext cx="598487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Montserrat Medium" pitchFamily="2" charset="-52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Montserrat Medium" pitchFamily="2" charset="-52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Montserrat Medium" pitchFamily="2" charset="-52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Montserrat Medium" pitchFamily="2" charset="-52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tserrat Medium" pitchFamily="2" charset="-5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tserrat Medium" pitchFamily="2" charset="-5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tserrat Medium" pitchFamily="2" charset="-5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tserrat Medium" pitchFamily="2" charset="-5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tserrat Medium" pitchFamily="2" charset="-52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fld id="{18922044-A621-4C51-A9A9-C3148B3C8C54}" type="slidenum">
              <a:rPr lang="ru-RU" altLang="ru-RU" sz="1200" b="1">
                <a:latin typeface="Arial" pitchFamily="34" charset="0"/>
                <a:cs typeface="Calibri" pitchFamily="34" charset="0"/>
              </a:rPr>
              <a:pPr algn="ctr" eaLnBrk="1" hangingPunct="1">
                <a:lnSpc>
                  <a:spcPct val="150000"/>
                </a:lnSpc>
                <a:spcBef>
                  <a:spcPct val="0"/>
                </a:spcBef>
                <a:buFontTx/>
                <a:buNone/>
              </a:pPr>
              <a:t>28</a:t>
            </a:fld>
            <a:endParaRPr lang="ru-RU" altLang="ru-RU" sz="1200" b="1" dirty="0">
              <a:latin typeface="Arial" pitchFamily="34" charset="0"/>
              <a:cs typeface="Calibri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195486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Динамика успеваемости обучающихся за последние 5 лет, %</a:t>
            </a:r>
            <a:endParaRPr kumimoji="0" lang="ru-RU" sz="1800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691680" y="699542"/>
          <a:ext cx="6120680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04763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My work\Now\СибГИУ\4. Брендбук\media\powerpoint\sibsiu_powerpoint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978"/>
            <a:ext cx="9144000" cy="51450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496" y="136412"/>
            <a:ext cx="2627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Сибирский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государственный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индустриальный </a:t>
            </a:r>
          </a:p>
          <a:p>
            <a:r>
              <a:rPr lang="ru-RU" sz="1400" b="1" dirty="0">
                <a:solidFill>
                  <a:schemeClr val="bg1"/>
                </a:solidFill>
                <a:latin typeface="Georgia" panose="02040502050405020303" pitchFamily="18" charset="0"/>
                <a:cs typeface="Arial" pitchFamily="34" charset="0"/>
              </a:rPr>
              <a:t>университет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512" y="2609754"/>
            <a:ext cx="633670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1. Организация фестиваля художественного </a:t>
            </a:r>
            <a:r>
              <a:rPr lang="ru-RU" sz="2200" b="1" dirty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творчества «Студенческая весна </a:t>
            </a:r>
            <a:r>
              <a:rPr lang="ru-RU" sz="2200" b="1" dirty="0" err="1" smtClean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СибГИУ</a:t>
            </a:r>
            <a:r>
              <a:rPr lang="ru-RU" sz="2200" b="1" dirty="0" smtClean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- 2025», подготовка студентов </a:t>
            </a:r>
          </a:p>
          <a:p>
            <a:pPr algn="ctr"/>
            <a:r>
              <a:rPr lang="ru-RU" sz="2200" b="1" dirty="0" smtClean="0">
                <a:solidFill>
                  <a:schemeClr val="bg1"/>
                </a:solidFill>
                <a:latin typeface="Montserrat ExtraBold" panose="00000900000000000000" pitchFamily="2" charset="-52"/>
                <a:cs typeface="Arial" panose="020B0604020202020204" pitchFamily="34" charset="0"/>
              </a:rPr>
              <a:t>к участию в фестивале</a:t>
            </a:r>
            <a:endParaRPr lang="ru-RU" sz="2200" b="1" dirty="0">
              <a:solidFill>
                <a:schemeClr val="bg1"/>
              </a:solidFill>
              <a:latin typeface="Montserrat ExtraBold" panose="00000900000000000000" pitchFamily="2" charset="-52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56211" y="4483867"/>
            <a:ext cx="4583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Проректор по </a:t>
            </a:r>
            <a:r>
              <a:rPr lang="ru-RU" dirty="0" err="1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МПиВД</a:t>
            </a:r>
            <a:r>
              <a:rPr lang="ru-RU" dirty="0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Montserrat Medium" pitchFamily="2" charset="-52"/>
                <a:cs typeface="Arial" pitchFamily="34" charset="0"/>
              </a:rPr>
              <a:t>Л.В.Гордеева</a:t>
            </a:r>
            <a:endParaRPr lang="ru-RU" dirty="0">
              <a:solidFill>
                <a:schemeClr val="bg1"/>
              </a:solidFill>
              <a:latin typeface="Montserrat Medium" pitchFamily="2" charset="-52"/>
              <a:cs typeface="Arial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3C2963C7-A702-B2EB-E1B0-163E0F98219E}"/>
              </a:ext>
            </a:extLst>
          </p:cNvPr>
          <p:cNvSpPr txBox="1"/>
          <p:nvPr/>
        </p:nvSpPr>
        <p:spPr>
          <a:xfrm>
            <a:off x="8532440" y="469931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>
                <a:solidFill>
                  <a:schemeClr val="bg1"/>
                </a:solidFill>
                <a:latin typeface="Georgia" panose="02040502050405020303" pitchFamily="18" charset="0"/>
                <a:ea typeface="Cambria" panose="020405030504060302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233555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My work\Now\СибГИУ\4. Брендбук\media\powerpoint\sibsiu_powerpoint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1244" cy="51435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29554" y="123478"/>
            <a:ext cx="80648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200" b="1" dirty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Этапы фестиваля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2200" b="1" dirty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студенческого художественного творчества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2200" b="1" dirty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«Студенческая весна – </a:t>
            </a:r>
            <a:r>
              <a:rPr lang="ru-RU" sz="2200" b="1" dirty="0" smtClean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2025»</a:t>
            </a:r>
            <a:endParaRPr lang="ru-RU" sz="2200" b="1" dirty="0">
              <a:latin typeface="Montserrat ExtraBold" pitchFamily="2" charset="-52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D537D3EB-BD2A-E607-DB3C-6C27976BCC27}"/>
              </a:ext>
            </a:extLst>
          </p:cNvPr>
          <p:cNvSpPr txBox="1"/>
          <p:nvPr/>
        </p:nvSpPr>
        <p:spPr>
          <a:xfrm>
            <a:off x="8532440" y="4686917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>
                <a:latin typeface="Montserrat Medium" panose="00000600000000000000" pitchFamily="2" charset="-52"/>
                <a:ea typeface="Cambria" panose="02040503050406030204" pitchFamily="18" charset="0"/>
              </a:rPr>
              <a:t>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3995" y="1131590"/>
            <a:ext cx="8426314" cy="389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900" b="1" dirty="0">
                <a:latin typeface="Montserrat Medium" pitchFamily="2" charset="-52"/>
                <a:ea typeface="Cambria" pitchFamily="18" charset="0"/>
              </a:rPr>
              <a:t>I</a:t>
            </a:r>
            <a:r>
              <a:rPr lang="ru-RU" sz="1900" b="1" dirty="0">
                <a:latin typeface="Montserrat Medium" pitchFamily="2" charset="-52"/>
                <a:ea typeface="Cambria" pitchFamily="18" charset="0"/>
              </a:rPr>
              <a:t> этап </a:t>
            </a:r>
            <a:r>
              <a:rPr lang="ru-RU" sz="1900" dirty="0">
                <a:latin typeface="Montserrat Medium" pitchFamily="2" charset="-52"/>
                <a:ea typeface="Cambria" pitchFamily="18" charset="0"/>
              </a:rPr>
              <a:t>– подготовка к проведению фестиваля, в т.ч. обучение студентов – участников и организаторов «Студенческой весны» </a:t>
            </a:r>
            <a:r>
              <a:rPr lang="ru-RU" sz="1900" b="1" i="1" dirty="0" smtClean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(15-16 </a:t>
            </a:r>
            <a:r>
              <a:rPr lang="ru-RU" sz="1900" b="1" i="1" dirty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февраля, Кемерово; </a:t>
            </a:r>
            <a:r>
              <a:rPr lang="ru-RU" sz="1900" b="1" i="1" dirty="0" smtClean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18-19 </a:t>
            </a:r>
            <a:r>
              <a:rPr lang="ru-RU" sz="1900" b="1" i="1" dirty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февраля </a:t>
            </a:r>
            <a:r>
              <a:rPr lang="ru-RU" sz="1900" b="1" i="1" dirty="0" smtClean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2025 </a:t>
            </a:r>
            <a:r>
              <a:rPr lang="ru-RU" sz="1900" b="1" i="1" dirty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г., Новокузнецк).</a:t>
            </a:r>
          </a:p>
          <a:p>
            <a:pPr algn="just"/>
            <a:endParaRPr lang="en-US" sz="1900" b="1" i="1" dirty="0">
              <a:latin typeface="Montserrat Medium" pitchFamily="2" charset="-52"/>
              <a:ea typeface="Cambria" pitchFamily="18" charset="0"/>
            </a:endParaRPr>
          </a:p>
          <a:p>
            <a:pPr algn="just"/>
            <a:r>
              <a:rPr lang="en-US" sz="1900" b="1" dirty="0">
                <a:latin typeface="Montserrat Medium" pitchFamily="2" charset="-52"/>
                <a:ea typeface="Cambria" pitchFamily="18" charset="0"/>
              </a:rPr>
              <a:t>II </a:t>
            </a:r>
            <a:r>
              <a:rPr lang="ru-RU" sz="1900" b="1" dirty="0">
                <a:latin typeface="Montserrat Medium" pitchFamily="2" charset="-52"/>
                <a:ea typeface="Cambria" pitchFamily="18" charset="0"/>
              </a:rPr>
              <a:t>этап </a:t>
            </a:r>
            <a:r>
              <a:rPr lang="ru-RU" sz="1900" dirty="0">
                <a:latin typeface="Montserrat Medium" pitchFamily="2" charset="-52"/>
                <a:ea typeface="Cambria" pitchFamily="18" charset="0"/>
              </a:rPr>
              <a:t>– проведение конкурсных смотров по номинациям и концертных программ институтов в рамках фестиваля </a:t>
            </a:r>
            <a:endParaRPr lang="ru-RU" sz="1900" dirty="0" smtClean="0">
              <a:latin typeface="Montserrat Medium" pitchFamily="2" charset="-52"/>
              <a:ea typeface="Cambria" pitchFamily="18" charset="0"/>
            </a:endParaRPr>
          </a:p>
          <a:p>
            <a:pPr algn="ctr"/>
            <a:r>
              <a:rPr lang="ru-RU" sz="1900" b="1" i="1" dirty="0" smtClean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(</a:t>
            </a:r>
            <a:r>
              <a:rPr lang="ru-RU" sz="1900" b="1" i="1" dirty="0" smtClean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13, 14 марта </a:t>
            </a:r>
            <a:r>
              <a:rPr lang="ru-RU" sz="1900" b="1" i="1" dirty="0" smtClean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– </a:t>
            </a:r>
            <a:r>
              <a:rPr lang="ru-RU" sz="1900" b="1" i="1" u="sng" dirty="0" smtClean="0">
                <a:solidFill>
                  <a:srgbClr val="00B050"/>
                </a:solidFill>
                <a:latin typeface="Montserrat Medium" pitchFamily="2" charset="-52"/>
                <a:ea typeface="Cambria" pitchFamily="18" charset="0"/>
              </a:rPr>
              <a:t>концертные программы</a:t>
            </a:r>
            <a:r>
              <a:rPr lang="ru-RU" sz="1900" b="1" i="1" dirty="0" smtClean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, театр кукол «Сказ»; </a:t>
            </a:r>
          </a:p>
          <a:p>
            <a:pPr algn="ctr"/>
            <a:r>
              <a:rPr lang="ru-RU" sz="1900" b="1" i="1" dirty="0" smtClean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19 </a:t>
            </a:r>
            <a:r>
              <a:rPr lang="ru-RU" sz="1900" b="1" i="1" dirty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марта </a:t>
            </a:r>
            <a:r>
              <a:rPr lang="ru-RU" sz="1900" b="1" i="1" dirty="0" smtClean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2025 </a:t>
            </a:r>
            <a:r>
              <a:rPr lang="ru-RU" sz="1900" b="1" i="1" dirty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г</a:t>
            </a:r>
            <a:r>
              <a:rPr lang="ru-RU" sz="1900" b="1" i="1" dirty="0" smtClean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. </a:t>
            </a:r>
            <a:r>
              <a:rPr lang="ru-RU" sz="1900" b="1" i="1" dirty="0" smtClean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– </a:t>
            </a:r>
            <a:r>
              <a:rPr lang="ru-RU" sz="1900" b="1" i="1" u="sng" dirty="0" smtClean="0">
                <a:solidFill>
                  <a:srgbClr val="00B050"/>
                </a:solidFill>
                <a:latin typeface="Montserrat Medium" pitchFamily="2" charset="-52"/>
                <a:ea typeface="Cambria" pitchFamily="18" charset="0"/>
              </a:rPr>
              <a:t>просмотры  творческих номеров, </a:t>
            </a:r>
          </a:p>
          <a:p>
            <a:pPr algn="ctr"/>
            <a:r>
              <a:rPr lang="ru-RU" sz="1900" b="1" i="1" dirty="0" smtClean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театр Металлургов).</a:t>
            </a:r>
            <a:endParaRPr lang="ru-RU" sz="1900" b="1" i="1" dirty="0">
              <a:solidFill>
                <a:srgbClr val="002060"/>
              </a:solidFill>
              <a:latin typeface="Montserrat Medium" pitchFamily="2" charset="-52"/>
              <a:ea typeface="Cambria" pitchFamily="18" charset="0"/>
            </a:endParaRPr>
          </a:p>
          <a:p>
            <a:pPr algn="just"/>
            <a:endParaRPr lang="ru-RU" sz="1900" b="1" i="1" dirty="0">
              <a:latin typeface="Montserrat Medium" pitchFamily="2" charset="-52"/>
              <a:ea typeface="Cambria" pitchFamily="18" charset="0"/>
            </a:endParaRPr>
          </a:p>
          <a:p>
            <a:pPr algn="just"/>
            <a:r>
              <a:rPr lang="en-US" sz="1900" b="1" dirty="0">
                <a:latin typeface="Montserrat Medium" pitchFamily="2" charset="-52"/>
                <a:ea typeface="Cambria" pitchFamily="18" charset="0"/>
              </a:rPr>
              <a:t>III </a:t>
            </a:r>
            <a:r>
              <a:rPr lang="ru-RU" sz="1900" b="1" dirty="0">
                <a:latin typeface="Montserrat Medium" pitchFamily="2" charset="-52"/>
                <a:ea typeface="Cambria" pitchFamily="18" charset="0"/>
              </a:rPr>
              <a:t>этап </a:t>
            </a:r>
            <a:r>
              <a:rPr lang="ru-RU" sz="1900" dirty="0">
                <a:latin typeface="Montserrat Medium" pitchFamily="2" charset="-52"/>
                <a:ea typeface="Cambria" pitchFamily="18" charset="0"/>
              </a:rPr>
              <a:t>– участие институтов в гала-концерте фестиваля и областных конкурсных смотрах по номинациям</a:t>
            </a:r>
            <a:r>
              <a:rPr lang="en-US" sz="1900" dirty="0">
                <a:latin typeface="Montserrat Medium" pitchFamily="2" charset="-52"/>
                <a:ea typeface="Cambria" pitchFamily="18" charset="0"/>
              </a:rPr>
              <a:t> </a:t>
            </a:r>
            <a:r>
              <a:rPr lang="en-US" sz="1900" b="1" i="1" dirty="0" smtClean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(</a:t>
            </a:r>
            <a:r>
              <a:rPr lang="ru-RU" sz="1900" b="1" i="1" dirty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8</a:t>
            </a:r>
            <a:r>
              <a:rPr lang="ru-RU" sz="1900" b="1" i="1" dirty="0" smtClean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 </a:t>
            </a:r>
            <a:r>
              <a:rPr lang="ru-RU" sz="1900" b="1" i="1" dirty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апреля </a:t>
            </a:r>
            <a:r>
              <a:rPr lang="ru-RU" sz="1900" b="1" i="1" dirty="0" smtClean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2025 </a:t>
            </a:r>
            <a:r>
              <a:rPr lang="ru-RU" sz="1900" b="1" i="1" dirty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г.</a:t>
            </a:r>
            <a:r>
              <a:rPr lang="ru-RU" sz="1900" b="1" i="1" dirty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 – </a:t>
            </a:r>
            <a:r>
              <a:rPr lang="ru-RU" sz="1900" b="1" i="1" u="sng" dirty="0">
                <a:solidFill>
                  <a:srgbClr val="00B050"/>
                </a:solidFill>
                <a:latin typeface="Montserrat Medium" pitchFamily="2" charset="-52"/>
                <a:ea typeface="Cambria" pitchFamily="18" charset="0"/>
              </a:rPr>
              <a:t>гала-концерт СВ </a:t>
            </a:r>
            <a:r>
              <a:rPr lang="ru-RU" sz="1900" b="1" i="1" u="sng" dirty="0" err="1">
                <a:solidFill>
                  <a:srgbClr val="00B050"/>
                </a:solidFill>
                <a:latin typeface="Montserrat Medium" pitchFamily="2" charset="-52"/>
                <a:ea typeface="Cambria" pitchFamily="18" charset="0"/>
              </a:rPr>
              <a:t>СибГИУ</a:t>
            </a:r>
            <a:r>
              <a:rPr lang="ru-RU" sz="1900" b="1" i="1" u="sng" dirty="0">
                <a:solidFill>
                  <a:srgbClr val="00B050"/>
                </a:solidFill>
                <a:latin typeface="Montserrat Medium" pitchFamily="2" charset="-52"/>
                <a:ea typeface="Cambria" pitchFamily="18" charset="0"/>
              </a:rPr>
              <a:t>, </a:t>
            </a:r>
            <a:r>
              <a:rPr lang="ru-RU" sz="1900" b="1" i="1" dirty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Театр металлургов).</a:t>
            </a:r>
          </a:p>
        </p:txBody>
      </p:sp>
    </p:spTree>
    <p:extLst>
      <p:ext uri="{BB962C8B-B14F-4D97-AF65-F5344CB8AC3E}">
        <p14:creationId xmlns:p14="http://schemas.microsoft.com/office/powerpoint/2010/main" val="1202927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My work\Now\СибГИУ\4. Брендбук\media\powerpoint\sibsiu_powerpoint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620" y="-20538"/>
            <a:ext cx="9141244" cy="51435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79512" y="267494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b="1" dirty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Перечень мероприятий, даты и сроки </a:t>
            </a:r>
          </a:p>
          <a:p>
            <a:pPr algn="ctr">
              <a:spcAft>
                <a:spcPts val="0"/>
              </a:spcAft>
              <a:defRPr/>
            </a:pPr>
            <a:r>
              <a:rPr lang="ru-RU" b="1" dirty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подготовки к организации и проведению </a:t>
            </a:r>
          </a:p>
          <a:p>
            <a:pPr algn="ctr">
              <a:spcAft>
                <a:spcPts val="0"/>
              </a:spcAft>
              <a:defRPr/>
            </a:pPr>
            <a:r>
              <a:rPr lang="ru-RU" b="1" dirty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фестиваля студенческого художественного творчества «Студенческая весна – </a:t>
            </a:r>
            <a:r>
              <a:rPr lang="ru-RU" b="1" dirty="0" smtClean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2025»</a:t>
            </a:r>
            <a:endParaRPr lang="ru-RU" b="1" dirty="0">
              <a:latin typeface="Montserrat ExtraBold" pitchFamily="2" charset="-52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D537D3EB-BD2A-E607-DB3C-6C27976BCC27}"/>
              </a:ext>
            </a:extLst>
          </p:cNvPr>
          <p:cNvSpPr txBox="1"/>
          <p:nvPr/>
        </p:nvSpPr>
        <p:spPr>
          <a:xfrm>
            <a:off x="8560003" y="4672183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>
                <a:latin typeface="Montserrat Medium" panose="00000600000000000000" pitchFamily="2" charset="-52"/>
                <a:ea typeface="Cambria" panose="02040503050406030204" pitchFamily="18" charset="0"/>
              </a:rPr>
              <a:t>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7544" y="1454176"/>
            <a:ext cx="842631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I </a:t>
            </a:r>
            <a:r>
              <a:rPr lang="ru-RU" b="1" u="sng" dirty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этап.</a:t>
            </a:r>
            <a:r>
              <a:rPr lang="ru-RU" b="1" dirty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 Список студентов </a:t>
            </a:r>
            <a:r>
              <a:rPr lang="ru-RU" b="1" dirty="0" err="1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СибГИУ</a:t>
            </a:r>
            <a:r>
              <a:rPr lang="ru-RU" b="1" dirty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, принявших участие 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в </a:t>
            </a:r>
            <a:r>
              <a:rPr lang="ru-RU" b="1" u="sng" dirty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областной школе актива по творчеству </a:t>
            </a:r>
            <a:r>
              <a:rPr lang="ru-RU" b="1" dirty="0" smtClean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(15-16 </a:t>
            </a:r>
            <a:r>
              <a:rPr lang="ru-RU" b="1" dirty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февраля </a:t>
            </a:r>
            <a:r>
              <a:rPr lang="ru-RU" b="1" dirty="0" smtClean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2025 </a:t>
            </a:r>
            <a:r>
              <a:rPr lang="ru-RU" b="1" dirty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г.)</a:t>
            </a:r>
          </a:p>
          <a:p>
            <a:pPr algn="ctr"/>
            <a:endParaRPr lang="ru-RU" b="1" dirty="0">
              <a:solidFill>
                <a:srgbClr val="002060"/>
              </a:solidFill>
              <a:latin typeface="Montserrat Medium" pitchFamily="2" charset="-52"/>
              <a:ea typeface="Cambria" pitchFamily="18" charset="0"/>
            </a:endParaRPr>
          </a:p>
          <a:p>
            <a:pPr algn="ctr"/>
            <a:endParaRPr lang="ru-RU" sz="2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4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24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DA73A7D1-084D-4725-41FD-BD544ABF601B}"/>
              </a:ext>
            </a:extLst>
          </p:cNvPr>
          <p:cNvSpPr/>
          <p:nvPr/>
        </p:nvSpPr>
        <p:spPr>
          <a:xfrm>
            <a:off x="467544" y="2283718"/>
            <a:ext cx="3888432" cy="241559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300" dirty="0">
                <a:latin typeface="Montserrat Medium" pitchFamily="2" charset="-52"/>
                <a:ea typeface="Cambria" panose="02040503050406030204" pitchFamily="18" charset="0"/>
              </a:rPr>
              <a:t>1. </a:t>
            </a:r>
            <a:r>
              <a:rPr lang="ru-RU" sz="1300" dirty="0" err="1" smtClean="0">
                <a:latin typeface="Montserrat Medium" pitchFamily="2" charset="-52"/>
                <a:ea typeface="Cambria" panose="02040503050406030204" pitchFamily="18" charset="0"/>
              </a:rPr>
              <a:t>Поклонова</a:t>
            </a:r>
            <a:r>
              <a:rPr lang="ru-RU" sz="1300" dirty="0" smtClean="0">
                <a:latin typeface="Montserrat Medium" pitchFamily="2" charset="-52"/>
                <a:ea typeface="Cambria" panose="02040503050406030204" pitchFamily="18" charset="0"/>
              </a:rPr>
              <a:t> Анна </a:t>
            </a:r>
            <a:r>
              <a:rPr lang="ru-RU" sz="1300" dirty="0">
                <a:latin typeface="Montserrat Medium" pitchFamily="2" charset="-52"/>
                <a:ea typeface="Cambria" panose="02040503050406030204" pitchFamily="18" charset="0"/>
              </a:rPr>
              <a:t>Е</a:t>
            </a:r>
            <a:r>
              <a:rPr lang="ru-RU" sz="1300" dirty="0" smtClean="0">
                <a:latin typeface="Montserrat Medium" pitchFamily="2" charset="-52"/>
                <a:ea typeface="Cambria" panose="02040503050406030204" pitchFamily="18" charset="0"/>
              </a:rPr>
              <a:t>вгеньевна(ИПО</a:t>
            </a:r>
            <a:r>
              <a:rPr lang="ru-RU" sz="1300" dirty="0">
                <a:latin typeface="Montserrat Medium" pitchFamily="2" charset="-52"/>
                <a:ea typeface="Cambria" panose="02040503050406030204" pitchFamily="18" charset="0"/>
              </a:rPr>
              <a:t>) </a:t>
            </a:r>
          </a:p>
          <a:p>
            <a:pPr algn="ctr"/>
            <a:r>
              <a:rPr lang="ru-RU" sz="1300" dirty="0">
                <a:latin typeface="Montserrat Medium" pitchFamily="2" charset="-52"/>
                <a:ea typeface="Cambria" panose="02040503050406030204" pitchFamily="18" charset="0"/>
              </a:rPr>
              <a:t>2. </a:t>
            </a:r>
            <a:r>
              <a:rPr lang="ru-RU" sz="1300" dirty="0" smtClean="0">
                <a:latin typeface="Montserrat Medium" pitchFamily="2" charset="-52"/>
                <a:ea typeface="Cambria" panose="02040503050406030204" pitchFamily="18" charset="0"/>
              </a:rPr>
              <a:t>Власова Екатерина Сергеевна </a:t>
            </a:r>
            <a:r>
              <a:rPr lang="ru-RU" sz="1300" dirty="0">
                <a:latin typeface="Montserrat Medium" pitchFamily="2" charset="-52"/>
                <a:ea typeface="Cambria" panose="02040503050406030204" pitchFamily="18" charset="0"/>
              </a:rPr>
              <a:t>(ИПО)</a:t>
            </a:r>
          </a:p>
          <a:p>
            <a:pPr algn="ctr"/>
            <a:r>
              <a:rPr lang="ru-RU" sz="1300" dirty="0">
                <a:latin typeface="Montserrat Medium" pitchFamily="2" charset="-52"/>
                <a:ea typeface="Cambria" panose="02040503050406030204" pitchFamily="18" charset="0"/>
              </a:rPr>
              <a:t>3. </a:t>
            </a:r>
            <a:r>
              <a:rPr lang="ru-RU" sz="1300" dirty="0" smtClean="0">
                <a:latin typeface="Montserrat Medium" pitchFamily="2" charset="-52"/>
                <a:ea typeface="Cambria" panose="02040503050406030204" pitchFamily="18" charset="0"/>
              </a:rPr>
              <a:t>Проскурякова Мария Сергеевна </a:t>
            </a:r>
            <a:r>
              <a:rPr lang="ru-RU" sz="1300" dirty="0">
                <a:latin typeface="Montserrat Medium" pitchFamily="2" charset="-52"/>
                <a:ea typeface="Cambria" panose="02040503050406030204" pitchFamily="18" charset="0"/>
              </a:rPr>
              <a:t>(ИПО)</a:t>
            </a:r>
          </a:p>
          <a:p>
            <a:pPr algn="ctr"/>
            <a:r>
              <a:rPr lang="ru-RU" sz="1300" dirty="0">
                <a:latin typeface="Montserrat Medium" pitchFamily="2" charset="-52"/>
                <a:ea typeface="Cambria" panose="02040503050406030204" pitchFamily="18" charset="0"/>
              </a:rPr>
              <a:t>4. </a:t>
            </a:r>
            <a:r>
              <a:rPr lang="ru-RU" sz="1300" dirty="0" smtClean="0">
                <a:latin typeface="Montserrat Medium" pitchFamily="2" charset="-52"/>
                <a:ea typeface="Cambria" panose="02040503050406030204" pitchFamily="18" charset="0"/>
              </a:rPr>
              <a:t>Маркина Алена Владимировна (ИПО</a:t>
            </a:r>
            <a:r>
              <a:rPr lang="ru-RU" sz="1300" dirty="0">
                <a:latin typeface="Montserrat Medium" pitchFamily="2" charset="-52"/>
                <a:ea typeface="Cambria" panose="02040503050406030204" pitchFamily="18" charset="0"/>
              </a:rPr>
              <a:t>).</a:t>
            </a:r>
          </a:p>
          <a:p>
            <a:pPr algn="ctr"/>
            <a:r>
              <a:rPr lang="ru-RU" sz="1300" dirty="0">
                <a:latin typeface="Montserrat Medium" pitchFamily="2" charset="-52"/>
                <a:ea typeface="Cambria" panose="02040503050406030204" pitchFamily="18" charset="0"/>
              </a:rPr>
              <a:t>5. </a:t>
            </a:r>
            <a:r>
              <a:rPr lang="ru-RU" sz="1300" dirty="0" smtClean="0">
                <a:latin typeface="Montserrat Medium" pitchFamily="2" charset="-52"/>
                <a:ea typeface="Cambria" panose="02040503050406030204" pitchFamily="18" charset="0"/>
              </a:rPr>
              <a:t>Иванова Ульяна Андреевна (ИПО</a:t>
            </a:r>
            <a:r>
              <a:rPr lang="ru-RU" sz="1300" dirty="0">
                <a:latin typeface="Montserrat Medium" pitchFamily="2" charset="-52"/>
                <a:ea typeface="Cambria" panose="02040503050406030204" pitchFamily="18" charset="0"/>
              </a:rPr>
              <a:t>) </a:t>
            </a:r>
          </a:p>
          <a:p>
            <a:pPr algn="ctr"/>
            <a:r>
              <a:rPr lang="ru-RU" sz="1300" dirty="0">
                <a:latin typeface="Montserrat Medium" pitchFamily="2" charset="-52"/>
                <a:ea typeface="Cambria" panose="02040503050406030204" pitchFamily="18" charset="0"/>
              </a:rPr>
              <a:t>6. </a:t>
            </a:r>
            <a:r>
              <a:rPr lang="ru-RU" sz="1300" dirty="0" smtClean="0">
                <a:latin typeface="Montserrat Medium" pitchFamily="2" charset="-52"/>
                <a:ea typeface="Cambria" panose="02040503050406030204" pitchFamily="18" charset="0"/>
              </a:rPr>
              <a:t>Первушин Владислав Александрович (ИПО</a:t>
            </a:r>
            <a:r>
              <a:rPr lang="ru-RU" sz="1300" dirty="0">
                <a:latin typeface="Montserrat Medium" pitchFamily="2" charset="-52"/>
                <a:ea typeface="Cambria" panose="02040503050406030204" pitchFamily="18" charset="0"/>
              </a:rPr>
              <a:t>) </a:t>
            </a:r>
          </a:p>
          <a:p>
            <a:pPr algn="ctr"/>
            <a:r>
              <a:rPr lang="ru-RU" sz="1300" dirty="0">
                <a:latin typeface="Montserrat Medium" pitchFamily="2" charset="-52"/>
                <a:ea typeface="Cambria" panose="02040503050406030204" pitchFamily="18" charset="0"/>
              </a:rPr>
              <a:t>7. Горбунов Андрей Павлович (</a:t>
            </a:r>
            <a:r>
              <a:rPr lang="ru-RU" sz="1300" dirty="0" err="1">
                <a:latin typeface="Montserrat Medium" pitchFamily="2" charset="-52"/>
                <a:ea typeface="Cambria" panose="02040503050406030204" pitchFamily="18" charset="0"/>
              </a:rPr>
              <a:t>ИГДиГ</a:t>
            </a:r>
            <a:r>
              <a:rPr lang="ru-RU" sz="1300" dirty="0">
                <a:latin typeface="Montserrat Medium" pitchFamily="2" charset="-52"/>
                <a:ea typeface="Cambria" panose="02040503050406030204" pitchFamily="18" charset="0"/>
              </a:rPr>
              <a:t>)</a:t>
            </a:r>
          </a:p>
          <a:p>
            <a:pPr algn="ctr"/>
            <a:r>
              <a:rPr lang="ru-RU" sz="1300" dirty="0">
                <a:latin typeface="Montserrat Medium" pitchFamily="2" charset="-52"/>
                <a:ea typeface="Cambria" panose="02040503050406030204" pitchFamily="18" charset="0"/>
              </a:rPr>
              <a:t>8. </a:t>
            </a:r>
            <a:r>
              <a:rPr lang="ru-RU" sz="1300" dirty="0" err="1" smtClean="0">
                <a:latin typeface="Montserrat Medium" pitchFamily="2" charset="-52"/>
                <a:ea typeface="Cambria" panose="02040503050406030204" pitchFamily="18" charset="0"/>
              </a:rPr>
              <a:t>Тюркин</a:t>
            </a:r>
            <a:r>
              <a:rPr lang="ru-RU" sz="1300" dirty="0" smtClean="0">
                <a:latin typeface="Montserrat Medium" pitchFamily="2" charset="-52"/>
                <a:ea typeface="Cambria" panose="02040503050406030204" pitchFamily="18" charset="0"/>
              </a:rPr>
              <a:t> Кирилл Иванович (УК)</a:t>
            </a:r>
            <a:endParaRPr lang="ru-RU" sz="1300" dirty="0">
              <a:latin typeface="Montserrat Medium" pitchFamily="2" charset="-52"/>
              <a:ea typeface="Cambria" panose="020405030504060302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0BB8001E-B026-5B76-35EF-902D209A3FC9}"/>
              </a:ext>
            </a:extLst>
          </p:cNvPr>
          <p:cNvSpPr/>
          <p:nvPr/>
        </p:nvSpPr>
        <p:spPr>
          <a:xfrm>
            <a:off x="4680701" y="2272137"/>
            <a:ext cx="3879302" cy="241559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300" dirty="0" smtClean="0">
              <a:latin typeface="Montserrat Medium" pitchFamily="2" charset="-52"/>
              <a:ea typeface="Cambria" panose="02040503050406030204" pitchFamily="18" charset="0"/>
            </a:endParaRPr>
          </a:p>
          <a:p>
            <a:pPr algn="ctr"/>
            <a:r>
              <a:rPr lang="ru-RU" sz="1300" dirty="0" smtClean="0">
                <a:latin typeface="Montserrat Medium" pitchFamily="2" charset="-52"/>
                <a:ea typeface="Cambria" panose="02040503050406030204" pitchFamily="18" charset="0"/>
              </a:rPr>
              <a:t>9</a:t>
            </a:r>
            <a:r>
              <a:rPr lang="ru-RU" sz="1300" dirty="0">
                <a:latin typeface="Montserrat Medium" pitchFamily="2" charset="-52"/>
                <a:ea typeface="Cambria" panose="02040503050406030204" pitchFamily="18" charset="0"/>
              </a:rPr>
              <a:t>. </a:t>
            </a:r>
            <a:r>
              <a:rPr lang="ru-RU" sz="1300" dirty="0" smtClean="0">
                <a:latin typeface="Montserrat Medium" pitchFamily="2" charset="-52"/>
                <a:ea typeface="Cambria" panose="02040503050406030204" pitchFamily="18" charset="0"/>
              </a:rPr>
              <a:t>Климко Виктор Михайлович (АСИ</a:t>
            </a:r>
            <a:r>
              <a:rPr lang="ru-RU" sz="1300" dirty="0">
                <a:latin typeface="Montserrat Medium" pitchFamily="2" charset="-52"/>
                <a:ea typeface="Cambria" panose="02040503050406030204" pitchFamily="18" charset="0"/>
              </a:rPr>
              <a:t>)</a:t>
            </a:r>
          </a:p>
          <a:p>
            <a:pPr algn="ctr"/>
            <a:r>
              <a:rPr lang="ru-RU" sz="1300" dirty="0">
                <a:latin typeface="Montserrat Medium" pitchFamily="2" charset="-52"/>
                <a:ea typeface="Cambria" panose="02040503050406030204" pitchFamily="18" charset="0"/>
              </a:rPr>
              <a:t>10. </a:t>
            </a:r>
            <a:r>
              <a:rPr lang="ru-RU" sz="1300" dirty="0" smtClean="0">
                <a:latin typeface="Montserrat Medium" pitchFamily="2" charset="-52"/>
                <a:ea typeface="Cambria" panose="02040503050406030204" pitchFamily="18" charset="0"/>
              </a:rPr>
              <a:t>Панов Дмитрий Анатольевич (АСИ</a:t>
            </a:r>
            <a:r>
              <a:rPr lang="ru-RU" sz="1300" dirty="0">
                <a:latin typeface="Montserrat Medium" pitchFamily="2" charset="-52"/>
                <a:ea typeface="Cambria" panose="02040503050406030204" pitchFamily="18" charset="0"/>
              </a:rPr>
              <a:t>)</a:t>
            </a:r>
          </a:p>
          <a:p>
            <a:pPr algn="ctr"/>
            <a:r>
              <a:rPr lang="ru-RU" sz="1300" dirty="0">
                <a:latin typeface="Montserrat Medium" pitchFamily="2" charset="-52"/>
                <a:ea typeface="Cambria" panose="02040503050406030204" pitchFamily="18" charset="0"/>
              </a:rPr>
              <a:t>11. </a:t>
            </a:r>
            <a:r>
              <a:rPr lang="ru-RU" sz="1300" dirty="0" smtClean="0">
                <a:latin typeface="Montserrat Medium" pitchFamily="2" charset="-52"/>
                <a:ea typeface="Cambria" panose="02040503050406030204" pitchFamily="18" charset="0"/>
              </a:rPr>
              <a:t>Кернер Алина Юрьевна (АСИ</a:t>
            </a:r>
            <a:r>
              <a:rPr lang="ru-RU" sz="1300" dirty="0">
                <a:latin typeface="Montserrat Medium" pitchFamily="2" charset="-52"/>
                <a:ea typeface="Cambria" panose="02040503050406030204" pitchFamily="18" charset="0"/>
              </a:rPr>
              <a:t>)</a:t>
            </a:r>
          </a:p>
          <a:p>
            <a:pPr algn="ctr"/>
            <a:r>
              <a:rPr lang="ru-RU" sz="1300" dirty="0">
                <a:latin typeface="Montserrat Medium" pitchFamily="2" charset="-52"/>
                <a:ea typeface="Cambria" panose="02040503050406030204" pitchFamily="18" charset="0"/>
              </a:rPr>
              <a:t>12. Бояркина Анна Григорьевна (АСИ)</a:t>
            </a:r>
          </a:p>
          <a:p>
            <a:pPr algn="ctr"/>
            <a:r>
              <a:rPr lang="ru-RU" sz="1300" dirty="0">
                <a:latin typeface="Montserrat Medium" pitchFamily="2" charset="-52"/>
                <a:ea typeface="Cambria" panose="02040503050406030204" pitchFamily="18" charset="0"/>
              </a:rPr>
              <a:t>13. </a:t>
            </a:r>
            <a:r>
              <a:rPr lang="ru-RU" sz="1300" dirty="0" smtClean="0">
                <a:latin typeface="Montserrat Medium" pitchFamily="2" charset="-52"/>
                <a:ea typeface="Cambria" panose="02040503050406030204" pitchFamily="18" charset="0"/>
              </a:rPr>
              <a:t>Терентьева Полина Сергеевна (ИПИТ)</a:t>
            </a:r>
            <a:endParaRPr lang="ru-RU" sz="1300" dirty="0">
              <a:latin typeface="Montserrat Medium" pitchFamily="2" charset="-52"/>
              <a:ea typeface="Cambria" panose="02040503050406030204" pitchFamily="18" charset="0"/>
            </a:endParaRPr>
          </a:p>
          <a:p>
            <a:pPr algn="ctr"/>
            <a:r>
              <a:rPr lang="ru-RU" sz="1300" dirty="0">
                <a:latin typeface="Montserrat Medium" pitchFamily="2" charset="-52"/>
                <a:ea typeface="Cambria" panose="02040503050406030204" pitchFamily="18" charset="0"/>
              </a:rPr>
              <a:t>14. </a:t>
            </a:r>
            <a:r>
              <a:rPr lang="ru-RU" sz="1300" dirty="0" smtClean="0">
                <a:latin typeface="Montserrat Medium" pitchFamily="2" charset="-52"/>
                <a:ea typeface="Cambria" panose="02040503050406030204" pitchFamily="18" charset="0"/>
              </a:rPr>
              <a:t>Скомороха </a:t>
            </a:r>
            <a:r>
              <a:rPr lang="ru-RU" sz="1300" dirty="0">
                <a:latin typeface="Montserrat Medium" pitchFamily="2" charset="-52"/>
                <a:ea typeface="Cambria" panose="02040503050406030204" pitchFamily="18" charset="0"/>
              </a:rPr>
              <a:t>Ольга Ивановна (</a:t>
            </a:r>
            <a:r>
              <a:rPr lang="ru-RU" sz="1300" dirty="0" smtClean="0">
                <a:latin typeface="Montserrat Medium" pitchFamily="2" charset="-52"/>
                <a:ea typeface="Cambria" panose="02040503050406030204" pitchFamily="18" charset="0"/>
              </a:rPr>
              <a:t>ИПИТ)</a:t>
            </a:r>
          </a:p>
          <a:p>
            <a:pPr algn="ctr"/>
            <a:r>
              <a:rPr lang="ru-RU" sz="1300" dirty="0" smtClean="0">
                <a:latin typeface="Montserrat Medium" pitchFamily="2" charset="-52"/>
                <a:ea typeface="Cambria" panose="02040503050406030204" pitchFamily="18" charset="0"/>
              </a:rPr>
              <a:t>15. </a:t>
            </a:r>
            <a:r>
              <a:rPr lang="ru-RU" sz="1300" dirty="0" err="1" smtClean="0">
                <a:latin typeface="Montserrat Medium" pitchFamily="2" charset="-52"/>
                <a:ea typeface="Cambria" panose="02040503050406030204" pitchFamily="18" charset="0"/>
              </a:rPr>
              <a:t>Корягина</a:t>
            </a:r>
            <a:r>
              <a:rPr lang="ru-RU" sz="1300" dirty="0" smtClean="0">
                <a:latin typeface="Montserrat Medium" pitchFamily="2" charset="-52"/>
                <a:ea typeface="Cambria" panose="02040503050406030204" pitchFamily="18" charset="0"/>
              </a:rPr>
              <a:t> Юлия Александровна (ИПИТ)</a:t>
            </a:r>
          </a:p>
          <a:p>
            <a:pPr algn="ctr"/>
            <a:r>
              <a:rPr lang="ru-RU" sz="1300" dirty="0" smtClean="0">
                <a:latin typeface="Montserrat Medium" pitchFamily="2" charset="-52"/>
                <a:ea typeface="Cambria" panose="02040503050406030204" pitchFamily="18" charset="0"/>
              </a:rPr>
              <a:t>16. Старков Роман Алексеевич (</a:t>
            </a:r>
            <a:r>
              <a:rPr lang="ru-RU" sz="1300" dirty="0" err="1" smtClean="0">
                <a:latin typeface="Montserrat Medium" pitchFamily="2" charset="-52"/>
                <a:ea typeface="Cambria" panose="02040503050406030204" pitchFamily="18" charset="0"/>
              </a:rPr>
              <a:t>ИИТиАС</a:t>
            </a:r>
            <a:r>
              <a:rPr lang="ru-RU" sz="1300" dirty="0" smtClean="0">
                <a:latin typeface="Montserrat Medium" pitchFamily="2" charset="-52"/>
                <a:ea typeface="Cambria" panose="02040503050406030204" pitchFamily="18" charset="0"/>
              </a:rPr>
              <a:t>)</a:t>
            </a:r>
          </a:p>
          <a:p>
            <a:pPr algn="ctr"/>
            <a:endParaRPr lang="ru-RU" sz="1300" dirty="0">
              <a:latin typeface="Montserrat Medium" pitchFamily="2" charset="-52"/>
              <a:ea typeface="Cambria" panose="02040503050406030204" pitchFamily="18" charset="0"/>
            </a:endParaRPr>
          </a:p>
          <a:p>
            <a:pPr algn="ctr"/>
            <a:endParaRPr lang="ru-RU" sz="1300" dirty="0">
              <a:latin typeface="Montserrat Medium" pitchFamily="2" charset="-52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221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My work\Now\СибГИУ\4. Брендбук\media\powerpoint\sibsiu_powerpoint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620" y="-20538"/>
            <a:ext cx="9141244" cy="51435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27559" y="13231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b="1" dirty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Перечень мероприятий, даты и сроки </a:t>
            </a:r>
          </a:p>
          <a:p>
            <a:pPr algn="ctr">
              <a:spcAft>
                <a:spcPts val="0"/>
              </a:spcAft>
              <a:defRPr/>
            </a:pPr>
            <a:r>
              <a:rPr lang="ru-RU" b="1" dirty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подготовки к организации и проведению </a:t>
            </a:r>
          </a:p>
          <a:p>
            <a:pPr algn="ctr">
              <a:spcAft>
                <a:spcPts val="0"/>
              </a:spcAft>
              <a:defRPr/>
            </a:pPr>
            <a:r>
              <a:rPr lang="ru-RU" b="1" dirty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фестиваля студенческого художественного творчества «Студенческая весна – </a:t>
            </a:r>
            <a:r>
              <a:rPr lang="ru-RU" b="1" dirty="0" smtClean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2025»</a:t>
            </a:r>
            <a:endParaRPr lang="ru-RU" b="1" dirty="0">
              <a:latin typeface="Montserrat ExtraBold" pitchFamily="2" charset="-52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D537D3EB-BD2A-E607-DB3C-6C27976BCC27}"/>
              </a:ext>
            </a:extLst>
          </p:cNvPr>
          <p:cNvSpPr txBox="1"/>
          <p:nvPr/>
        </p:nvSpPr>
        <p:spPr>
          <a:xfrm>
            <a:off x="8623964" y="4548110"/>
            <a:ext cx="4622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>
                <a:latin typeface="Montserrat Medium" panose="00000600000000000000" pitchFamily="2" charset="-52"/>
                <a:ea typeface="Cambria" panose="02040503050406030204" pitchFamily="18" charset="0"/>
              </a:rPr>
              <a:t>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7544" y="1142405"/>
            <a:ext cx="8426314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Вузовский этап </a:t>
            </a:r>
            <a:r>
              <a:rPr lang="ru-RU" sz="16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обучающей школы </a:t>
            </a:r>
            <a:r>
              <a:rPr lang="ru-RU" sz="16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актива 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по творчеству </a:t>
            </a:r>
            <a:endParaRPr lang="ru-RU" sz="16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itchFamily="2" charset="-52"/>
              <a:ea typeface="Cambria" pitchFamily="18" charset="0"/>
            </a:endParaRP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(18-19  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февраля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2025 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г.)</a:t>
            </a:r>
          </a:p>
          <a:p>
            <a:pPr algn="ctr"/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Количество участников  от институтов / УК </a:t>
            </a:r>
            <a:endParaRPr lang="ru-RU" sz="16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itchFamily="2" charset="-52"/>
              <a:ea typeface="Cambria" pitchFamily="18" charset="0"/>
            </a:endParaRPr>
          </a:p>
          <a:p>
            <a:pPr algn="ctr"/>
            <a:r>
              <a:rPr lang="ru-RU" sz="1600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2025 /2024 годы</a:t>
            </a:r>
            <a:endParaRPr lang="ru-RU" sz="1600" b="1" i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Medium" pitchFamily="2" charset="-52"/>
              <a:ea typeface="Cambria" pitchFamily="18" charset="0"/>
            </a:endParaRPr>
          </a:p>
          <a:p>
            <a:r>
              <a:rPr lang="ru-RU" dirty="0">
                <a:latin typeface="Montserrat Medium" pitchFamily="2" charset="-52"/>
              </a:rPr>
              <a:t>АСИ – </a:t>
            </a:r>
            <a:r>
              <a:rPr lang="ru-RU" b="1" dirty="0" smtClean="0">
                <a:latin typeface="Montserrat Medium" pitchFamily="2" charset="-52"/>
              </a:rPr>
              <a:t>18</a:t>
            </a:r>
            <a:r>
              <a:rPr lang="ru-RU" dirty="0" smtClean="0">
                <a:latin typeface="Montserrat Medium" pitchFamily="2" charset="-52"/>
              </a:rPr>
              <a:t> / 30</a:t>
            </a:r>
            <a:endParaRPr lang="ru-RU" dirty="0">
              <a:latin typeface="Montserrat Medium" pitchFamily="2" charset="-52"/>
            </a:endParaRPr>
          </a:p>
          <a:p>
            <a:r>
              <a:rPr lang="ru-RU" dirty="0">
                <a:latin typeface="Montserrat Medium" pitchFamily="2" charset="-52"/>
              </a:rPr>
              <a:t>ИПО – </a:t>
            </a:r>
            <a:r>
              <a:rPr lang="ru-RU" b="1" dirty="0" smtClean="0">
                <a:latin typeface="Montserrat Medium" pitchFamily="2" charset="-52"/>
              </a:rPr>
              <a:t>30</a:t>
            </a:r>
            <a:r>
              <a:rPr lang="ru-RU" dirty="0" smtClean="0">
                <a:latin typeface="Montserrat Medium" pitchFamily="2" charset="-52"/>
              </a:rPr>
              <a:t> / 18 </a:t>
            </a:r>
            <a:endParaRPr lang="ru-RU" dirty="0">
              <a:latin typeface="Montserrat Medium" pitchFamily="2" charset="-52"/>
            </a:endParaRPr>
          </a:p>
          <a:p>
            <a:r>
              <a:rPr lang="ru-RU" dirty="0">
                <a:latin typeface="Montserrat Medium" pitchFamily="2" charset="-52"/>
              </a:rPr>
              <a:t>УК – </a:t>
            </a:r>
            <a:r>
              <a:rPr lang="ru-RU" b="1" dirty="0" smtClean="0">
                <a:latin typeface="Montserrat Medium" pitchFamily="2" charset="-52"/>
              </a:rPr>
              <a:t>16 </a:t>
            </a:r>
            <a:r>
              <a:rPr lang="ru-RU" dirty="0" smtClean="0">
                <a:latin typeface="Montserrat Medium" pitchFamily="2" charset="-52"/>
              </a:rPr>
              <a:t>/ 17 </a:t>
            </a:r>
            <a:endParaRPr lang="ru-RU" dirty="0">
              <a:latin typeface="Montserrat Medium" pitchFamily="2" charset="-52"/>
            </a:endParaRPr>
          </a:p>
          <a:p>
            <a:r>
              <a:rPr lang="ru-RU" dirty="0" err="1">
                <a:latin typeface="Montserrat Medium" pitchFamily="2" charset="-52"/>
              </a:rPr>
              <a:t>ИГДиГ</a:t>
            </a:r>
            <a:r>
              <a:rPr lang="ru-RU" dirty="0">
                <a:latin typeface="Montserrat Medium" pitchFamily="2" charset="-52"/>
              </a:rPr>
              <a:t> – </a:t>
            </a:r>
            <a:r>
              <a:rPr lang="ru-RU" b="1" dirty="0" smtClean="0">
                <a:latin typeface="Montserrat Medium" pitchFamily="2" charset="-52"/>
              </a:rPr>
              <a:t>8</a:t>
            </a:r>
            <a:r>
              <a:rPr lang="ru-RU" dirty="0" smtClean="0">
                <a:latin typeface="Montserrat Medium" pitchFamily="2" charset="-52"/>
              </a:rPr>
              <a:t> / 9 </a:t>
            </a:r>
            <a:endParaRPr lang="ru-RU" dirty="0">
              <a:latin typeface="Montserrat Medium" pitchFamily="2" charset="-52"/>
            </a:endParaRPr>
          </a:p>
          <a:p>
            <a:r>
              <a:rPr lang="ru-RU" dirty="0">
                <a:latin typeface="Montserrat Medium" pitchFamily="2" charset="-52"/>
              </a:rPr>
              <a:t>ИПИТ – </a:t>
            </a:r>
            <a:r>
              <a:rPr lang="ru-RU" b="1" dirty="0" smtClean="0">
                <a:latin typeface="Montserrat Medium" pitchFamily="2" charset="-52"/>
              </a:rPr>
              <a:t>4</a:t>
            </a:r>
            <a:r>
              <a:rPr lang="ru-RU" dirty="0" smtClean="0">
                <a:latin typeface="Montserrat Medium" pitchFamily="2" charset="-52"/>
              </a:rPr>
              <a:t> / 4 </a:t>
            </a:r>
            <a:endParaRPr lang="ru-RU" dirty="0">
              <a:latin typeface="Montserrat Medium" pitchFamily="2" charset="-52"/>
            </a:endParaRPr>
          </a:p>
          <a:p>
            <a:r>
              <a:rPr lang="ru-RU" dirty="0" err="1">
                <a:latin typeface="Montserrat Medium" pitchFamily="2" charset="-52"/>
              </a:rPr>
              <a:t>ИИТиАС</a:t>
            </a:r>
            <a:r>
              <a:rPr lang="ru-RU" dirty="0">
                <a:latin typeface="Montserrat Medium" pitchFamily="2" charset="-52"/>
              </a:rPr>
              <a:t> </a:t>
            </a:r>
            <a:r>
              <a:rPr lang="ru-RU" dirty="0" smtClean="0">
                <a:latin typeface="Montserrat Medium" pitchFamily="2" charset="-52"/>
              </a:rPr>
              <a:t>– </a:t>
            </a:r>
            <a:r>
              <a:rPr lang="ru-RU" b="1" dirty="0" smtClean="0">
                <a:latin typeface="Montserrat Medium" pitchFamily="2" charset="-52"/>
              </a:rPr>
              <a:t>4</a:t>
            </a:r>
            <a:r>
              <a:rPr lang="ru-RU" dirty="0" smtClean="0">
                <a:latin typeface="Montserrat Medium" pitchFamily="2" charset="-52"/>
              </a:rPr>
              <a:t> / 4</a:t>
            </a:r>
            <a:endParaRPr lang="ru-RU" dirty="0">
              <a:latin typeface="Montserrat Medium" pitchFamily="2" charset="-52"/>
            </a:endParaRPr>
          </a:p>
          <a:p>
            <a:r>
              <a:rPr lang="ru-RU" dirty="0" smtClean="0">
                <a:latin typeface="Montserrat Medium" pitchFamily="2" charset="-52"/>
              </a:rPr>
              <a:t>ИТУР </a:t>
            </a:r>
            <a:r>
              <a:rPr lang="ru-RU" dirty="0">
                <a:latin typeface="Montserrat Medium" pitchFamily="2" charset="-52"/>
              </a:rPr>
              <a:t>– </a:t>
            </a:r>
            <a:r>
              <a:rPr lang="ru-RU" b="1" dirty="0" smtClean="0">
                <a:latin typeface="Montserrat Medium" pitchFamily="2" charset="-52"/>
              </a:rPr>
              <a:t>7</a:t>
            </a:r>
            <a:r>
              <a:rPr lang="ru-RU" dirty="0" smtClean="0">
                <a:latin typeface="Montserrat Medium" pitchFamily="2" charset="-52"/>
              </a:rPr>
              <a:t> / 2 </a:t>
            </a:r>
            <a:endParaRPr lang="ru-RU" dirty="0">
              <a:latin typeface="Montserrat Medium" pitchFamily="2" charset="-52"/>
            </a:endParaRPr>
          </a:p>
          <a:p>
            <a:r>
              <a:rPr lang="ru-RU" dirty="0" err="1">
                <a:latin typeface="Montserrat Medium" pitchFamily="2" charset="-52"/>
              </a:rPr>
              <a:t>ИМиМ</a:t>
            </a:r>
            <a:r>
              <a:rPr lang="ru-RU" dirty="0">
                <a:latin typeface="Montserrat Medium" pitchFamily="2" charset="-52"/>
              </a:rPr>
              <a:t> - </a:t>
            </a:r>
            <a:r>
              <a:rPr lang="ru-RU" b="1" dirty="0">
                <a:solidFill>
                  <a:srgbClr val="C00000"/>
                </a:solidFill>
                <a:latin typeface="Montserrat Medium" pitchFamily="2" charset="-52"/>
              </a:rPr>
              <a:t>0</a:t>
            </a:r>
          </a:p>
          <a:p>
            <a:r>
              <a:rPr lang="ru-RU" dirty="0" err="1">
                <a:latin typeface="Montserrat Medium" pitchFamily="2" charset="-52"/>
              </a:rPr>
              <a:t>ИФКЗиС</a:t>
            </a:r>
            <a:r>
              <a:rPr lang="ru-RU" dirty="0">
                <a:latin typeface="Montserrat Medium" pitchFamily="2" charset="-52"/>
              </a:rPr>
              <a:t> – </a:t>
            </a:r>
            <a:r>
              <a:rPr lang="ru-RU" b="1" dirty="0">
                <a:solidFill>
                  <a:srgbClr val="C00000"/>
                </a:solidFill>
                <a:latin typeface="Montserrat Medium" pitchFamily="2" charset="-52"/>
              </a:rPr>
              <a:t>0</a:t>
            </a:r>
            <a:r>
              <a:rPr lang="ru-RU" dirty="0">
                <a:latin typeface="Montserrat Medium" pitchFamily="2" charset="-52"/>
              </a:rPr>
              <a:t> </a:t>
            </a:r>
          </a:p>
          <a:p>
            <a:r>
              <a:rPr lang="ru-RU" b="1" dirty="0">
                <a:latin typeface="Montserrat Medium" pitchFamily="2" charset="-52"/>
              </a:rPr>
              <a:t>Итого</a:t>
            </a:r>
            <a:r>
              <a:rPr lang="ru-RU" dirty="0">
                <a:latin typeface="Montserrat Medium" pitchFamily="2" charset="-52"/>
              </a:rPr>
              <a:t>: </a:t>
            </a:r>
            <a:r>
              <a:rPr lang="ru-RU" dirty="0" smtClean="0">
                <a:latin typeface="Montserrat Medium" pitchFamily="2" charset="-52"/>
              </a:rPr>
              <a:t> </a:t>
            </a:r>
            <a:r>
              <a:rPr lang="ru-RU" b="1" dirty="0" smtClean="0">
                <a:latin typeface="Montserrat Medium" pitchFamily="2" charset="-52"/>
              </a:rPr>
              <a:t>87 человек</a:t>
            </a:r>
            <a:r>
              <a:rPr lang="en-US" b="1" dirty="0" smtClean="0">
                <a:latin typeface="Montserrat Medium" pitchFamily="2" charset="-52"/>
              </a:rPr>
              <a:t> (2025 </a:t>
            </a:r>
            <a:r>
              <a:rPr lang="ru-RU" b="1" dirty="0" smtClean="0">
                <a:latin typeface="Montserrat Medium" pitchFamily="2" charset="-52"/>
              </a:rPr>
              <a:t>год</a:t>
            </a:r>
            <a:r>
              <a:rPr lang="en-US" b="1" dirty="0" smtClean="0">
                <a:latin typeface="Montserrat Medium" pitchFamily="2" charset="-52"/>
              </a:rPr>
              <a:t>) </a:t>
            </a:r>
            <a:r>
              <a:rPr lang="ru-RU" b="1" dirty="0" smtClean="0">
                <a:latin typeface="Montserrat Medium" pitchFamily="2" charset="-52"/>
              </a:rPr>
              <a:t> </a:t>
            </a:r>
            <a:r>
              <a:rPr lang="ru-RU" dirty="0" smtClean="0">
                <a:latin typeface="Montserrat Medium" pitchFamily="2" charset="-52"/>
              </a:rPr>
              <a:t>/ 84 человека (2024 год)</a:t>
            </a:r>
            <a:endParaRPr lang="ru-RU" dirty="0">
              <a:latin typeface="Montserrat Medium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851344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My work\Now\СибГИУ\4. Брендбук\media\powerpoint\sibsiu_powerpoint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1244" cy="51435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54589" y="51470"/>
            <a:ext cx="80648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1400" b="1" dirty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Перечень мероприятий, даты и сроки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1400" b="1" dirty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подготовки к организации и проведению </a:t>
            </a:r>
          </a:p>
          <a:p>
            <a:pPr algn="ctr">
              <a:spcAft>
                <a:spcPts val="0"/>
              </a:spcAft>
              <a:defRPr/>
            </a:pPr>
            <a:r>
              <a:rPr lang="ru-RU" sz="1400" b="1" dirty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фестиваля студенческого художественного творчества </a:t>
            </a:r>
            <a:endParaRPr lang="ru-RU" sz="1400" b="1" dirty="0" smtClean="0">
              <a:latin typeface="Montserrat ExtraBold" pitchFamily="2" charset="-52"/>
              <a:ea typeface="Times New Roman"/>
              <a:cs typeface="Calibri" panose="020F0502020204030204" pitchFamily="34" charset="0"/>
            </a:endParaRPr>
          </a:p>
          <a:p>
            <a:pPr algn="ctr">
              <a:spcAft>
                <a:spcPts val="0"/>
              </a:spcAft>
              <a:defRPr/>
            </a:pPr>
            <a:r>
              <a:rPr lang="ru-RU" sz="1400" b="1" dirty="0" smtClean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«</a:t>
            </a:r>
            <a:r>
              <a:rPr lang="ru-RU" sz="1400" b="1" dirty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Студенческая весна – </a:t>
            </a:r>
            <a:r>
              <a:rPr lang="ru-RU" sz="1400" b="1" dirty="0" smtClean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2025»</a:t>
            </a:r>
            <a:endParaRPr lang="ru-RU" sz="1400" b="1" dirty="0">
              <a:latin typeface="Montserrat ExtraBold" pitchFamily="2" charset="-52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D537D3EB-BD2A-E607-DB3C-6C27976BCC27}"/>
              </a:ext>
            </a:extLst>
          </p:cNvPr>
          <p:cNvSpPr txBox="1"/>
          <p:nvPr/>
        </p:nvSpPr>
        <p:spPr>
          <a:xfrm>
            <a:off x="8532440" y="469931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>
                <a:latin typeface="Montserrat Medium" panose="00000600000000000000" pitchFamily="2" charset="-52"/>
                <a:ea typeface="Cambria" panose="02040503050406030204" pitchFamily="18" charset="0"/>
              </a:rPr>
              <a:t>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126" y="1013228"/>
            <a:ext cx="89289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rgbClr val="002060"/>
                </a:solidFill>
                <a:latin typeface="Cambria" pitchFamily="18" charset="0"/>
                <a:ea typeface="Cambria" pitchFamily="18" charset="0"/>
              </a:rPr>
              <a:t>II </a:t>
            </a:r>
            <a:r>
              <a:rPr lang="ru-RU" b="1" u="sng" dirty="0">
                <a:solidFill>
                  <a:srgbClr val="002060"/>
                </a:solidFill>
                <a:latin typeface="Cambria" pitchFamily="18" charset="0"/>
                <a:ea typeface="Cambria" pitchFamily="18" charset="0"/>
              </a:rPr>
              <a:t>этап.</a:t>
            </a:r>
            <a:r>
              <a:rPr lang="ru-RU" b="1" dirty="0">
                <a:solidFill>
                  <a:srgbClr val="002060"/>
                </a:solidFill>
                <a:latin typeface="Cambria" pitchFamily="18" charset="0"/>
                <a:ea typeface="Cambria" pitchFamily="18" charset="0"/>
              </a:rPr>
              <a:t> Проведение </a:t>
            </a:r>
            <a:r>
              <a:rPr lang="ru-RU" b="1" u="sng" dirty="0" smtClean="0">
                <a:solidFill>
                  <a:srgbClr val="002060"/>
                </a:solidFill>
                <a:latin typeface="Cambria" pitchFamily="18" charset="0"/>
                <a:ea typeface="Cambria" pitchFamily="18" charset="0"/>
              </a:rPr>
              <a:t>концертных </a:t>
            </a:r>
            <a:r>
              <a:rPr lang="ru-RU" b="1" u="sng" dirty="0">
                <a:solidFill>
                  <a:srgbClr val="002060"/>
                </a:solidFill>
                <a:latin typeface="Cambria" pitchFamily="18" charset="0"/>
                <a:ea typeface="Cambria" pitchFamily="18" charset="0"/>
              </a:rPr>
              <a:t>программ  </a:t>
            </a:r>
            <a:r>
              <a:rPr lang="ru-RU" b="1" dirty="0">
                <a:solidFill>
                  <a:srgbClr val="002060"/>
                </a:solidFill>
                <a:latin typeface="Cambria" pitchFamily="18" charset="0"/>
                <a:ea typeface="Cambria" pitchFamily="18" charset="0"/>
              </a:rPr>
              <a:t>институтов / УК (март </a:t>
            </a:r>
            <a:r>
              <a:rPr lang="ru-RU" b="1" dirty="0" smtClean="0">
                <a:solidFill>
                  <a:srgbClr val="002060"/>
                </a:solidFill>
                <a:latin typeface="Cambria" pitchFamily="18" charset="0"/>
                <a:ea typeface="Cambria" pitchFamily="18" charset="0"/>
              </a:rPr>
              <a:t>2025 </a:t>
            </a:r>
            <a:r>
              <a:rPr lang="ru-RU" b="1" dirty="0">
                <a:solidFill>
                  <a:srgbClr val="002060"/>
                </a:solidFill>
                <a:latin typeface="Cambria" pitchFamily="18" charset="0"/>
                <a:ea typeface="Cambria" pitchFamily="18" charset="0"/>
              </a:rPr>
              <a:t>г.)</a:t>
            </a:r>
            <a:endParaRPr lang="ru-RU" b="1" dirty="0">
              <a:solidFill>
                <a:srgbClr val="C00000"/>
              </a:solidFill>
              <a:latin typeface="Cambria" pitchFamily="18" charset="0"/>
              <a:ea typeface="Cambria" pitchFamily="18" charset="0"/>
            </a:endParaRPr>
          </a:p>
          <a:p>
            <a:pPr algn="just"/>
            <a:r>
              <a:rPr lang="ru-RU" b="1" dirty="0" smtClean="0">
                <a:solidFill>
                  <a:srgbClr val="C00000"/>
                </a:solidFill>
                <a:latin typeface="Cambria" pitchFamily="18" charset="0"/>
                <a:ea typeface="Cambria" pitchFamily="18" charset="0"/>
              </a:rPr>
              <a:t>13-14 </a:t>
            </a:r>
            <a:r>
              <a:rPr lang="ru-RU" b="1" dirty="0">
                <a:solidFill>
                  <a:srgbClr val="C00000"/>
                </a:solidFill>
                <a:latin typeface="Cambria" pitchFamily="18" charset="0"/>
                <a:ea typeface="Cambria" pitchFamily="18" charset="0"/>
              </a:rPr>
              <a:t>марта </a:t>
            </a:r>
            <a:r>
              <a:rPr lang="ru-RU" b="1" dirty="0">
                <a:solidFill>
                  <a:srgbClr val="002060"/>
                </a:solidFill>
                <a:latin typeface="Cambria" pitchFamily="18" charset="0"/>
                <a:ea typeface="Cambria" pitchFamily="18" charset="0"/>
              </a:rPr>
              <a:t>– </a:t>
            </a:r>
            <a:r>
              <a:rPr lang="ru-RU" b="1" i="1" dirty="0">
                <a:latin typeface="Cambria" pitchFamily="18" charset="0"/>
                <a:ea typeface="Cambria" pitchFamily="18" charset="0"/>
              </a:rPr>
              <a:t>концертные программы институтов / УК</a:t>
            </a:r>
          </a:p>
          <a:p>
            <a:pPr algn="just"/>
            <a:r>
              <a:rPr lang="ru-RU" b="1" i="1" dirty="0">
                <a:latin typeface="Cambria" pitchFamily="18" charset="0"/>
                <a:ea typeface="Cambria" pitchFamily="18" charset="0"/>
              </a:rPr>
              <a:t>Время: </a:t>
            </a:r>
            <a:r>
              <a:rPr lang="ru-RU" b="1" i="1" dirty="0">
                <a:solidFill>
                  <a:srgbClr val="C00000"/>
                </a:solidFill>
                <a:latin typeface="Cambria" pitchFamily="18" charset="0"/>
                <a:ea typeface="Cambria" pitchFamily="18" charset="0"/>
              </a:rPr>
              <a:t>с </a:t>
            </a:r>
            <a:r>
              <a:rPr lang="ru-RU" b="1" i="1" dirty="0" smtClean="0">
                <a:solidFill>
                  <a:srgbClr val="C00000"/>
                </a:solidFill>
                <a:latin typeface="Cambria" pitchFamily="18" charset="0"/>
                <a:ea typeface="Cambria" pitchFamily="18" charset="0"/>
              </a:rPr>
              <a:t>15.00 </a:t>
            </a:r>
            <a:r>
              <a:rPr lang="ru-RU" b="1" i="1" dirty="0">
                <a:solidFill>
                  <a:srgbClr val="C00000"/>
                </a:solidFill>
                <a:latin typeface="Cambria" pitchFamily="18" charset="0"/>
                <a:ea typeface="Cambria" pitchFamily="18" charset="0"/>
              </a:rPr>
              <a:t>до 18.00</a:t>
            </a:r>
          </a:p>
          <a:p>
            <a:pPr algn="just"/>
            <a:r>
              <a:rPr lang="ru-RU" b="1" i="1" dirty="0">
                <a:latin typeface="Cambria" pitchFamily="18" charset="0"/>
                <a:ea typeface="Cambria" pitchFamily="18" charset="0"/>
              </a:rPr>
              <a:t>Площадка:</a:t>
            </a:r>
            <a:r>
              <a:rPr lang="ru-RU" b="1" i="1" dirty="0">
                <a:solidFill>
                  <a:srgbClr val="00206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ru-RU" b="1" i="1" u="sng" dirty="0">
                <a:solidFill>
                  <a:srgbClr val="002060"/>
                </a:solidFill>
                <a:latin typeface="Cambria" pitchFamily="18" charset="0"/>
                <a:ea typeface="Cambria" pitchFamily="18" charset="0"/>
              </a:rPr>
              <a:t>театр кукол «Сказ</a:t>
            </a:r>
            <a:r>
              <a:rPr lang="ru-RU" b="1" i="1" u="sng" dirty="0" smtClean="0">
                <a:solidFill>
                  <a:srgbClr val="002060"/>
                </a:solidFill>
                <a:latin typeface="Cambria" pitchFamily="18" charset="0"/>
                <a:ea typeface="Cambria" pitchFamily="18" charset="0"/>
              </a:rPr>
              <a:t>» </a:t>
            </a:r>
          </a:p>
          <a:p>
            <a:pPr algn="ctr"/>
            <a:r>
              <a:rPr lang="ru-RU" sz="1400" b="1" i="1" dirty="0" smtClean="0">
                <a:solidFill>
                  <a:srgbClr val="002060"/>
                </a:solidFill>
                <a:latin typeface="Cambria" pitchFamily="18" charset="0"/>
                <a:ea typeface="Cambria" pitchFamily="18" charset="0"/>
              </a:rPr>
              <a:t>(вход на концерты и участие в концертах для студентов по «Пушкинской карте» - </a:t>
            </a:r>
            <a:r>
              <a:rPr lang="ru-RU" sz="1400" b="1" i="1" u="sng" dirty="0" smtClean="0">
                <a:solidFill>
                  <a:srgbClr val="002060"/>
                </a:solidFill>
                <a:latin typeface="Cambria" pitchFamily="18" charset="0"/>
                <a:ea typeface="Cambria" pitchFamily="18" charset="0"/>
              </a:rPr>
              <a:t>отработка аренды; </a:t>
            </a:r>
            <a:r>
              <a:rPr lang="ru-RU" sz="1400" b="1" i="1" dirty="0" smtClean="0">
                <a:solidFill>
                  <a:srgbClr val="002060"/>
                </a:solidFill>
                <a:latin typeface="Cambria" pitchFamily="18" charset="0"/>
                <a:ea typeface="Cambria" pitchFamily="18" charset="0"/>
              </a:rPr>
              <a:t>вход для членов жюри и администрации, ППС институтов / УК - бесплатно)</a:t>
            </a:r>
            <a:endParaRPr lang="ru-RU" sz="1400" b="1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5597508"/>
              </p:ext>
            </p:extLst>
          </p:nvPr>
        </p:nvGraphicFramePr>
        <p:xfrm>
          <a:off x="1475656" y="3019954"/>
          <a:ext cx="5669280" cy="18897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897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897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8976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itchFamily="2" charset="-52"/>
                        </a:rPr>
                        <a:t>13.03.2025</a:t>
                      </a:r>
                      <a:endParaRPr lang="ru-RU" sz="16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itchFamily="2" charset="-52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itchFamily="2" charset="-52"/>
                          <a:ea typeface="Times New Roman"/>
                        </a:rPr>
                        <a:t>15.00</a:t>
                      </a:r>
                      <a:endParaRPr lang="ru-RU" sz="16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itchFamily="2" charset="-52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itchFamily="2" charset="-52"/>
                        </a:rPr>
                        <a:t>ИФКЗиС</a:t>
                      </a:r>
                      <a:endParaRPr lang="ru-RU" sz="16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itchFamily="2" charset="-52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</a:tabLst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itchFamily="2" charset="-52"/>
                        </a:rPr>
                        <a:t>16.00 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itchFamily="2" charset="-52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</a:tabLst>
                        <a:defRPr/>
                      </a:pP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itchFamily="2" charset="-52"/>
                          <a:ea typeface="Times New Roman"/>
                        </a:rPr>
                        <a:t>ИГДиГ</a:t>
                      </a:r>
                      <a:endParaRPr lang="ru-RU" sz="16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itchFamily="2" charset="-52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6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itchFamily="2" charset="-52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</a:tabLst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itchFamily="2" charset="-52"/>
                        </a:rPr>
                        <a:t>17.00 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itchFamily="2" charset="-52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6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itchFamily="2" charset="-52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</a:tabLst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itchFamily="2" charset="-52"/>
                          <a:ea typeface="Times New Roman"/>
                        </a:rPr>
                        <a:t>ИТУР, ИПИТ,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itchFamily="2" charset="-52"/>
                          <a:ea typeface="Times New Roman"/>
                        </a:rPr>
                        <a:t> ИМИМ, </a:t>
                      </a:r>
                      <a:r>
                        <a:rPr lang="ru-RU" sz="1600" b="1" baseline="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itchFamily="2" charset="-52"/>
                          <a:ea typeface="Times New Roman"/>
                        </a:rPr>
                        <a:t>ИИТиАС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itchFamily="2" charset="-52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itchFamily="2" charset="-52"/>
                        </a:rPr>
                        <a:t>14.03.2025</a:t>
                      </a:r>
                      <a:endParaRPr lang="ru-RU" sz="16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itchFamily="2" charset="-52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itchFamily="2" charset="-52"/>
                          <a:ea typeface="Times New Roman"/>
                        </a:rPr>
                        <a:t>15.00</a:t>
                      </a:r>
                      <a:endParaRPr lang="ru-RU" sz="16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itchFamily="2" charset="-52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itchFamily="2" charset="-52"/>
                          <a:ea typeface="Times New Roman"/>
                        </a:rPr>
                        <a:t>УК</a:t>
                      </a:r>
                      <a:endParaRPr lang="ru-RU" sz="16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itchFamily="2" charset="-52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</a:tabLst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itchFamily="2" charset="-52"/>
                        </a:rPr>
                        <a:t>16:00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itchFamily="2" charset="-52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</a:tabLst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itchFamily="2" charset="-52"/>
                        </a:rPr>
                        <a:t>ИПО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itchFamily="2" charset="-52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6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itchFamily="2" charset="-52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</a:tabLst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itchFamily="2" charset="-52"/>
                        </a:rPr>
                        <a:t>17.00 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itchFamily="2" charset="-52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</a:tabLst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ontserrat Medium" pitchFamily="2" charset="-52"/>
                        </a:rPr>
                        <a:t>АСИ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ontserrat Medium" pitchFamily="2" charset="-52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3024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My work\Now\СибГИУ\4. Брендбук\media\powerpoint\sibsiu_powerpoint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620" y="-20538"/>
            <a:ext cx="9141244" cy="516403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79512" y="267494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b="1" dirty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Перечень мероприятий, даты и сроки </a:t>
            </a:r>
          </a:p>
          <a:p>
            <a:pPr algn="ctr">
              <a:spcAft>
                <a:spcPts val="0"/>
              </a:spcAft>
              <a:defRPr/>
            </a:pPr>
            <a:r>
              <a:rPr lang="ru-RU" b="1" dirty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подготовки к организации и проведению </a:t>
            </a:r>
          </a:p>
          <a:p>
            <a:pPr algn="ctr">
              <a:spcAft>
                <a:spcPts val="0"/>
              </a:spcAft>
              <a:defRPr/>
            </a:pPr>
            <a:r>
              <a:rPr lang="ru-RU" b="1" dirty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фестиваля студенческого художественного творчества «Студенческая весна – </a:t>
            </a:r>
            <a:r>
              <a:rPr lang="ru-RU" b="1" dirty="0" smtClean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2025»</a:t>
            </a:r>
            <a:endParaRPr lang="ru-RU" b="1" dirty="0">
              <a:latin typeface="Montserrat ExtraBold" pitchFamily="2" charset="-52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D537D3EB-BD2A-E607-DB3C-6C27976BCC27}"/>
              </a:ext>
            </a:extLst>
          </p:cNvPr>
          <p:cNvSpPr txBox="1"/>
          <p:nvPr/>
        </p:nvSpPr>
        <p:spPr>
          <a:xfrm>
            <a:off x="8532440" y="469931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 smtClean="0">
                <a:latin typeface="Montserrat Medium" panose="00000600000000000000" pitchFamily="2" charset="-52"/>
                <a:ea typeface="Cambria" panose="02040503050406030204" pitchFamily="18" charset="0"/>
              </a:rPr>
              <a:t>8</a:t>
            </a:r>
            <a:endParaRPr lang="ru-RU" sz="1400" dirty="0">
              <a:latin typeface="Montserrat Medium" panose="00000600000000000000" pitchFamily="2" charset="-52"/>
              <a:ea typeface="Cambria" panose="0204050305040603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54" y="1397712"/>
            <a:ext cx="842631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b="1" u="sng" dirty="0" smtClean="0">
              <a:solidFill>
                <a:srgbClr val="002060"/>
              </a:solidFill>
              <a:latin typeface="Montserrat Medium" pitchFamily="2" charset="-52"/>
              <a:ea typeface="Cambria" pitchFamily="18" charset="0"/>
            </a:endParaRPr>
          </a:p>
          <a:p>
            <a:pPr algn="ctr"/>
            <a:r>
              <a:rPr lang="en-US" b="1" u="sng" dirty="0" smtClean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II </a:t>
            </a:r>
            <a:r>
              <a:rPr lang="ru-RU" b="1" u="sng" dirty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этап.</a:t>
            </a:r>
            <a:r>
              <a:rPr lang="ru-RU" b="1" dirty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 Проведение </a:t>
            </a:r>
            <a:r>
              <a:rPr lang="ru-RU" b="1" u="sng" dirty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конкурсных </a:t>
            </a:r>
            <a:r>
              <a:rPr lang="ru-RU" b="1" u="sng" dirty="0" smtClean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просмотров  </a:t>
            </a:r>
            <a:r>
              <a:rPr lang="ru-RU" b="1" dirty="0" smtClean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институтов / УК </a:t>
            </a:r>
            <a:r>
              <a:rPr lang="ru-RU" b="1" dirty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(март </a:t>
            </a:r>
            <a:r>
              <a:rPr lang="ru-RU" b="1" dirty="0" smtClean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2025 </a:t>
            </a:r>
            <a:r>
              <a:rPr lang="ru-RU" b="1" dirty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г.)</a:t>
            </a:r>
          </a:p>
          <a:p>
            <a:pPr algn="ctr"/>
            <a:endParaRPr lang="ru-RU" b="1" dirty="0">
              <a:solidFill>
                <a:schemeClr val="accent2">
                  <a:lumMod val="75000"/>
                </a:schemeClr>
              </a:solidFill>
              <a:latin typeface="Montserrat Medium" pitchFamily="2" charset="-52"/>
              <a:ea typeface="Cambria" pitchFamily="18" charset="0"/>
            </a:endParaRPr>
          </a:p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Конкурсные просмотры отдельных концертных номеров институтов /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УК:</a:t>
            </a:r>
          </a:p>
          <a:p>
            <a:pPr algn="ctr"/>
            <a:endParaRPr lang="ru-RU" b="1" dirty="0" smtClean="0">
              <a:solidFill>
                <a:schemeClr val="accent2">
                  <a:lumMod val="75000"/>
                </a:schemeClr>
              </a:solidFill>
              <a:latin typeface="Montserrat Medium" pitchFamily="2" charset="-52"/>
              <a:ea typeface="Cambria" pitchFamily="18" charset="0"/>
            </a:endParaRPr>
          </a:p>
          <a:p>
            <a:pPr algn="ctr"/>
            <a:r>
              <a:rPr lang="ru-RU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19 </a:t>
            </a:r>
            <a:r>
              <a:rPr lang="ru-RU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марта 2025 г. </a:t>
            </a:r>
            <a:r>
              <a:rPr lang="ru-RU" b="1" dirty="0" smtClean="0">
                <a:latin typeface="Montserrat Medium" pitchFamily="2" charset="-52"/>
                <a:ea typeface="Cambria" pitchFamily="18" charset="0"/>
              </a:rPr>
              <a:t>(все направления творческой деятельности)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Montserrat Medium" pitchFamily="2" charset="-52"/>
              <a:ea typeface="Cambria" pitchFamily="18" charset="0"/>
            </a:endParaRPr>
          </a:p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Время: </a:t>
            </a:r>
            <a:r>
              <a:rPr lang="ru-RU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с </a:t>
            </a:r>
            <a:r>
              <a:rPr lang="ru-RU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10. 00</a:t>
            </a:r>
          </a:p>
          <a:p>
            <a:pPr algn="ctr"/>
            <a:endParaRPr lang="ru-RU" b="1" dirty="0">
              <a:solidFill>
                <a:schemeClr val="accent2">
                  <a:lumMod val="75000"/>
                </a:schemeClr>
              </a:solidFill>
              <a:latin typeface="Montserrat Medium" pitchFamily="2" charset="-52"/>
              <a:ea typeface="Cambria" pitchFamily="18" charset="0"/>
            </a:endParaRPr>
          </a:p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 Medium" pitchFamily="2" charset="-52"/>
                <a:ea typeface="Cambria" pitchFamily="18" charset="0"/>
              </a:rPr>
              <a:t>Площадки: </a:t>
            </a:r>
            <a:r>
              <a:rPr lang="ru-RU" b="1" dirty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театр Металлургов </a:t>
            </a:r>
            <a:r>
              <a:rPr lang="ru-RU" b="1" dirty="0" smtClean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 (аренда)</a:t>
            </a:r>
            <a:endParaRPr lang="ru-RU" dirty="0">
              <a:solidFill>
                <a:srgbClr val="C00000"/>
              </a:solidFill>
              <a:latin typeface="Montserrat Medium" pitchFamily="2" charset="-52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099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My work\Now\СибГИУ\4. Брендбук\media\powerpoint\sibsiu_powerpoint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620" y="-20538"/>
            <a:ext cx="9141244" cy="516403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51520" y="197383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b="1" dirty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Перечень мероприятий, даты и сроки </a:t>
            </a:r>
          </a:p>
          <a:p>
            <a:pPr algn="ctr">
              <a:spcAft>
                <a:spcPts val="0"/>
              </a:spcAft>
              <a:defRPr/>
            </a:pPr>
            <a:r>
              <a:rPr lang="ru-RU" b="1" dirty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подготовки к организации и проведению </a:t>
            </a:r>
          </a:p>
          <a:p>
            <a:pPr algn="ctr">
              <a:spcAft>
                <a:spcPts val="0"/>
              </a:spcAft>
              <a:defRPr/>
            </a:pPr>
            <a:r>
              <a:rPr lang="ru-RU" b="1" dirty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фестиваля студенческого художественного творчества «Студенческая весна – </a:t>
            </a:r>
            <a:r>
              <a:rPr lang="ru-RU" b="1" dirty="0" smtClean="0">
                <a:latin typeface="Montserrat ExtraBold" pitchFamily="2" charset="-52"/>
                <a:ea typeface="Times New Roman"/>
                <a:cs typeface="Calibri" panose="020F0502020204030204" pitchFamily="34" charset="0"/>
              </a:rPr>
              <a:t>2025»</a:t>
            </a:r>
            <a:endParaRPr lang="ru-RU" b="1" dirty="0">
              <a:latin typeface="Montserrat ExtraBold" pitchFamily="2" charset="-52"/>
              <a:ea typeface="Times New Roman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D537D3EB-BD2A-E607-DB3C-6C27976BCC27}"/>
              </a:ext>
            </a:extLst>
          </p:cNvPr>
          <p:cNvSpPr txBox="1"/>
          <p:nvPr/>
        </p:nvSpPr>
        <p:spPr>
          <a:xfrm>
            <a:off x="8532440" y="469931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dirty="0">
                <a:latin typeface="Montserrat Medium" panose="00000600000000000000" pitchFamily="2" charset="-52"/>
                <a:ea typeface="Cambria" panose="02040503050406030204" pitchFamily="18" charset="0"/>
              </a:rPr>
              <a:t>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8154" y="1397712"/>
            <a:ext cx="842631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III </a:t>
            </a:r>
            <a:r>
              <a:rPr lang="ru-RU" sz="1600" b="1" u="sng" dirty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этап.</a:t>
            </a:r>
            <a:r>
              <a:rPr lang="ru-RU" sz="1600" b="1" dirty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 Участие институтов / УК в </a:t>
            </a:r>
            <a:r>
              <a:rPr lang="ru-RU" sz="1600" b="1" u="sng" dirty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гала-концерте фестиваля </a:t>
            </a:r>
          </a:p>
          <a:p>
            <a:pPr algn="ctr"/>
            <a:r>
              <a:rPr lang="ru-RU" sz="1600" b="1" dirty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и </a:t>
            </a:r>
            <a:r>
              <a:rPr lang="ru-RU" sz="1600" b="1" u="sng" dirty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областных конкурсных смотрах </a:t>
            </a:r>
            <a:r>
              <a:rPr lang="ru-RU" sz="1600" b="1" dirty="0">
                <a:solidFill>
                  <a:srgbClr val="002060"/>
                </a:solidFill>
                <a:latin typeface="Montserrat Medium" pitchFamily="2" charset="-52"/>
                <a:ea typeface="Cambria" pitchFamily="18" charset="0"/>
              </a:rPr>
              <a:t>по номинациям 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latin typeface="Montserrat Medium" pitchFamily="2" charset="-52"/>
              <a:ea typeface="Cambria" pitchFamily="18" charset="0"/>
            </a:endParaRPr>
          </a:p>
          <a:p>
            <a:pPr algn="just"/>
            <a:r>
              <a:rPr lang="ru-RU" sz="1600" b="1" dirty="0">
                <a:latin typeface="Montserrat Medium" pitchFamily="2" charset="-52"/>
                <a:ea typeface="Cambria" pitchFamily="18" charset="0"/>
              </a:rPr>
              <a:t>1. Дата гала-концерта </a:t>
            </a:r>
            <a:r>
              <a:rPr lang="ru-RU" sz="1600" b="1" dirty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–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Montserrat Medium" pitchFamily="2" charset="-52"/>
                <a:ea typeface="Cambria" pitchFamily="18" charset="0"/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8 </a:t>
            </a:r>
            <a:r>
              <a:rPr lang="ru-RU" sz="1600" b="1" dirty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апреля </a:t>
            </a:r>
            <a:r>
              <a:rPr lang="ru-RU" sz="1600" b="1" dirty="0" smtClean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2025 </a:t>
            </a:r>
            <a:r>
              <a:rPr lang="ru-RU" sz="1600" b="1" dirty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г.</a:t>
            </a:r>
          </a:p>
          <a:p>
            <a:pPr algn="just"/>
            <a:r>
              <a:rPr lang="ru-RU" sz="1600" b="1" i="1" dirty="0">
                <a:latin typeface="Montserrat Medium" pitchFamily="2" charset="-52"/>
                <a:ea typeface="Cambria" pitchFamily="18" charset="0"/>
              </a:rPr>
              <a:t>Площадка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Montserrat Medium" pitchFamily="2" charset="-52"/>
                <a:ea typeface="Cambria" pitchFamily="18" charset="0"/>
              </a:rPr>
              <a:t> </a:t>
            </a:r>
            <a:r>
              <a:rPr lang="ru-RU" sz="1600" b="1" dirty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– Театр </a:t>
            </a:r>
            <a:r>
              <a:rPr lang="ru-RU" sz="1600" b="1" dirty="0" smtClean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металлургов</a:t>
            </a:r>
          </a:p>
          <a:p>
            <a:pPr algn="just"/>
            <a:endParaRPr lang="ru-RU" sz="1600" b="1" dirty="0">
              <a:solidFill>
                <a:srgbClr val="C00000"/>
              </a:solidFill>
              <a:latin typeface="Montserrat Medium" pitchFamily="2" charset="-52"/>
              <a:ea typeface="Cambria" pitchFamily="18" charset="0"/>
            </a:endParaRPr>
          </a:p>
          <a:p>
            <a:pPr algn="just"/>
            <a:r>
              <a:rPr lang="ru-RU" sz="1600" b="1" dirty="0">
                <a:latin typeface="Montserrat Medium" pitchFamily="2" charset="-52"/>
                <a:ea typeface="Cambria" pitchFamily="18" charset="0"/>
              </a:rPr>
              <a:t>2. Награждение победителей по итогам Студенческой весны </a:t>
            </a:r>
            <a:r>
              <a:rPr lang="ru-RU" sz="1600" b="1" dirty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– </a:t>
            </a:r>
            <a:r>
              <a:rPr lang="ru-RU" sz="1600" b="1" dirty="0" smtClean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8 </a:t>
            </a:r>
            <a:r>
              <a:rPr lang="ru-RU" sz="1600" b="1" dirty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апреля </a:t>
            </a:r>
            <a:r>
              <a:rPr lang="ru-RU" sz="1600" b="1" dirty="0" smtClean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2025 </a:t>
            </a:r>
            <a:r>
              <a:rPr lang="ru-RU" sz="1600" b="1" dirty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г.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Montserrat Medium" pitchFamily="2" charset="-52"/>
                <a:ea typeface="Cambria" pitchFamily="18" charset="0"/>
              </a:rPr>
              <a:t> </a:t>
            </a:r>
            <a:r>
              <a:rPr lang="ru-RU" sz="1600" b="1" dirty="0">
                <a:latin typeface="Montserrat Medium" pitchFamily="2" charset="-52"/>
                <a:ea typeface="Cambria" pitchFamily="18" charset="0"/>
              </a:rPr>
              <a:t>(в холле театра – жюри, на сцене театра – А.Б. Юрьев).</a:t>
            </a:r>
          </a:p>
          <a:p>
            <a:pPr algn="just"/>
            <a:r>
              <a:rPr lang="ru-RU" sz="1600" b="1" i="1" dirty="0">
                <a:latin typeface="Montserrat Medium" pitchFamily="2" charset="-52"/>
                <a:ea typeface="Cambria" pitchFamily="18" charset="0"/>
              </a:rPr>
              <a:t>Площадка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Montserrat Medium" pitchFamily="2" charset="-52"/>
                <a:ea typeface="Cambria" pitchFamily="18" charset="0"/>
              </a:rPr>
              <a:t> </a:t>
            </a:r>
            <a:r>
              <a:rPr lang="ru-RU" sz="1600" b="1" dirty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– Театр металлургов.</a:t>
            </a:r>
            <a:endParaRPr lang="ru-RU" sz="1600" dirty="0">
              <a:solidFill>
                <a:srgbClr val="C00000"/>
              </a:solidFill>
              <a:latin typeface="Montserrat Medium" pitchFamily="2" charset="-52"/>
              <a:ea typeface="Cambria" pitchFamily="18" charset="0"/>
            </a:endParaRPr>
          </a:p>
          <a:p>
            <a:pPr algn="just"/>
            <a:endParaRPr lang="ru-RU" sz="1600" b="1" dirty="0">
              <a:latin typeface="Montserrat Medium" pitchFamily="2" charset="-52"/>
              <a:ea typeface="Cambria" pitchFamily="18" charset="0"/>
            </a:endParaRPr>
          </a:p>
          <a:p>
            <a:pPr algn="just"/>
            <a:r>
              <a:rPr lang="ru-RU" sz="1600" b="1" dirty="0">
                <a:latin typeface="Montserrat Medium" pitchFamily="2" charset="-52"/>
                <a:ea typeface="Cambria" pitchFamily="18" charset="0"/>
              </a:rPr>
              <a:t>3. Областные смотры </a:t>
            </a:r>
            <a:r>
              <a:rPr lang="ru-RU" sz="1600" b="1" dirty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– </a:t>
            </a:r>
            <a:r>
              <a:rPr lang="ru-RU" sz="1600" b="1" dirty="0" smtClean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10-12 </a:t>
            </a:r>
            <a:r>
              <a:rPr lang="ru-RU" sz="1600" b="1" dirty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апреля </a:t>
            </a:r>
            <a:r>
              <a:rPr lang="ru-RU" sz="1600" b="1" dirty="0" smtClean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2025 </a:t>
            </a:r>
            <a:r>
              <a:rPr lang="ru-RU" sz="1600" b="1" dirty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г.</a:t>
            </a:r>
          </a:p>
          <a:p>
            <a:pPr algn="just"/>
            <a:r>
              <a:rPr lang="ru-RU" sz="1600" b="1" i="1" dirty="0">
                <a:latin typeface="Montserrat Medium" pitchFamily="2" charset="-52"/>
                <a:ea typeface="Cambria" pitchFamily="18" charset="0"/>
              </a:rPr>
              <a:t>Площадка - </a:t>
            </a:r>
            <a:r>
              <a:rPr lang="ru-RU" sz="1600" b="1" dirty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г. Кемерово</a:t>
            </a:r>
          </a:p>
          <a:p>
            <a:pPr algn="just"/>
            <a:endParaRPr lang="ru-RU" sz="1600" dirty="0">
              <a:latin typeface="Montserrat Medium" pitchFamily="2" charset="-52"/>
              <a:ea typeface="Cambria" pitchFamily="18" charset="0"/>
            </a:endParaRPr>
          </a:p>
          <a:p>
            <a:pPr algn="just"/>
            <a:r>
              <a:rPr lang="ru-RU" sz="1600" b="1" dirty="0">
                <a:latin typeface="Montserrat Medium" pitchFamily="2" charset="-52"/>
                <a:ea typeface="Cambria" pitchFamily="18" charset="0"/>
              </a:rPr>
              <a:t>4. Областное награждение – </a:t>
            </a:r>
            <a:r>
              <a:rPr lang="ru-RU" sz="1600" b="1" dirty="0" smtClean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25 </a:t>
            </a:r>
            <a:r>
              <a:rPr lang="ru-RU" sz="1600" b="1" dirty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апреля </a:t>
            </a:r>
            <a:r>
              <a:rPr lang="ru-RU" sz="1600" b="1" dirty="0" smtClean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2025г</a:t>
            </a:r>
            <a:r>
              <a:rPr lang="ru-RU" sz="1600" b="1" dirty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.</a:t>
            </a:r>
          </a:p>
          <a:p>
            <a:pPr algn="just"/>
            <a:r>
              <a:rPr lang="ru-RU" sz="1600" b="1" i="1" dirty="0">
                <a:latin typeface="Montserrat Medium" pitchFamily="2" charset="-52"/>
                <a:ea typeface="Cambria" pitchFamily="18" charset="0"/>
              </a:rPr>
              <a:t>Площадка - </a:t>
            </a:r>
            <a:r>
              <a:rPr lang="ru-RU" sz="1600" b="1" dirty="0">
                <a:solidFill>
                  <a:srgbClr val="C00000"/>
                </a:solidFill>
                <a:latin typeface="Montserrat Medium" pitchFamily="2" charset="-52"/>
                <a:ea typeface="Cambria" pitchFamily="18" charset="0"/>
              </a:rPr>
              <a:t>г. Кемерово</a:t>
            </a:r>
          </a:p>
        </p:txBody>
      </p:sp>
    </p:spTree>
    <p:extLst>
      <p:ext uri="{BB962C8B-B14F-4D97-AF65-F5344CB8AC3E}">
        <p14:creationId xmlns:p14="http://schemas.microsoft.com/office/powerpoint/2010/main" val="6461467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1790</TotalTime>
  <Words>2721</Words>
  <Application>Microsoft Office PowerPoint</Application>
  <PresentationFormat>Экран (16:9)</PresentationFormat>
  <Paragraphs>365</Paragraphs>
  <Slides>28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Станислав Гаденов</dc:creator>
  <cp:lastModifiedBy>Гордеева Любовь Викторовна</cp:lastModifiedBy>
  <cp:revision>81</cp:revision>
  <cp:lastPrinted>2023-02-16T01:48:55Z</cp:lastPrinted>
  <dcterms:created xsi:type="dcterms:W3CDTF">2022-02-04T02:26:26Z</dcterms:created>
  <dcterms:modified xsi:type="dcterms:W3CDTF">2025-03-04T09:54:33Z</dcterms:modified>
</cp:coreProperties>
</file>