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81" r:id="rId3"/>
    <p:sldId id="322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24" r:id="rId13"/>
    <p:sldId id="318" r:id="rId14"/>
    <p:sldId id="334" r:id="rId15"/>
    <p:sldId id="335" r:id="rId16"/>
    <p:sldId id="331" r:id="rId17"/>
    <p:sldId id="336" r:id="rId18"/>
    <p:sldId id="353" r:id="rId19"/>
    <p:sldId id="337" r:id="rId20"/>
    <p:sldId id="325" r:id="rId21"/>
    <p:sldId id="326" r:id="rId22"/>
    <p:sldId id="341" r:id="rId23"/>
    <p:sldId id="342" r:id="rId24"/>
    <p:sldId id="343" r:id="rId25"/>
    <p:sldId id="327" r:id="rId26"/>
    <p:sldId id="352" r:id="rId27"/>
    <p:sldId id="328" r:id="rId28"/>
    <p:sldId id="338" r:id="rId29"/>
    <p:sldId id="339" r:id="rId30"/>
    <p:sldId id="340" r:id="rId31"/>
  </p:sldIdLst>
  <p:sldSz cx="9144000" cy="5143500" type="screen16x9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1 11" initials="1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D09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47" d="100"/>
          <a:sy n="147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89870569071372"/>
          <c:y val="0.1219853225406955"/>
          <c:w val="0.77316670984837554"/>
          <c:h val="0.59006197567656293"/>
        </c:manualLayout>
      </c:layout>
      <c:barChart>
        <c:barDir val="col"/>
        <c:grouping val="clustered"/>
        <c:varyColors val="0"/>
        <c:ser>
          <c:idx val="0"/>
          <c:order val="0"/>
          <c:tx>
            <c:v>Кол-во обучающихся, имеющих академическую задолженность, чел.</c:v>
          </c:tx>
          <c:invertIfNegative val="0"/>
          <c:dLbls>
            <c:dLbl>
              <c:idx val="1"/>
              <c:layout>
                <c:manualLayout>
                  <c:x val="-1.01903195975759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285479396363981E-2"/>
                  <c:y val="1.524117296067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  <c:pt idx="8">
                  <c:v>ИФКЗиС</c:v>
                </c:pt>
              </c:strCache>
            </c:strRef>
          </c:cat>
          <c:val>
            <c:numRef>
              <c:f>очная!$C$114:$C$122</c:f>
              <c:numCache>
                <c:formatCode>General</c:formatCode>
                <c:ptCount val="9"/>
                <c:pt idx="0">
                  <c:v>22</c:v>
                </c:pt>
                <c:pt idx="1">
                  <c:v>204</c:v>
                </c:pt>
                <c:pt idx="2">
                  <c:v>172</c:v>
                </c:pt>
                <c:pt idx="3">
                  <c:v>217</c:v>
                </c:pt>
                <c:pt idx="4">
                  <c:v>143</c:v>
                </c:pt>
                <c:pt idx="5">
                  <c:v>300</c:v>
                </c:pt>
                <c:pt idx="6">
                  <c:v>145</c:v>
                </c:pt>
                <c:pt idx="7">
                  <c:v>164</c:v>
                </c:pt>
                <c:pt idx="8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84-4083-A858-DA4E96AFD3BF}"/>
            </c:ext>
          </c:extLst>
        </c:ser>
        <c:ser>
          <c:idx val="1"/>
          <c:order val="1"/>
          <c:tx>
            <c:v>Кол-во задолженностей у обучающихся (экзамены, зачеты, КР, КП)</c:v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2.965222525420634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84-4083-A858-DA4E96AFD3BF}"/>
                </c:ext>
              </c:extLst>
            </c:dLbl>
            <c:dLbl>
              <c:idx val="2"/>
              <c:layout>
                <c:manualLayout>
                  <c:x val="3.0570958792727962E-2"/>
                  <c:y val="1.828940755280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63991796926455E-3"/>
                  <c:y val="1.9630650189062519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84-4083-A858-DA4E96AFD3BF}"/>
                </c:ext>
              </c:extLst>
            </c:dLbl>
            <c:dLbl>
              <c:idx val="4"/>
              <c:layout>
                <c:manualLayout>
                  <c:x val="3.3967731991920019E-2"/>
                  <c:y val="6.0965270359772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76540466735361E-2"/>
                  <c:y val="1.0866463138268516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84-4083-A858-DA4E96AFD3BF}"/>
                </c:ext>
              </c:extLst>
            </c:dLbl>
            <c:dLbl>
              <c:idx val="6"/>
              <c:layout>
                <c:manualLayout>
                  <c:x val="2.5475798993939969E-2"/>
                  <c:y val="6.9154012397711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983865995959979E-3"/>
                  <c:y val="-2.743411132920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  <c:pt idx="8">
                  <c:v>ИФКЗиС</c:v>
                </c:pt>
              </c:strCache>
            </c:strRef>
          </c:cat>
          <c:val>
            <c:numRef>
              <c:f>очная!$D$114:$D$122</c:f>
              <c:numCache>
                <c:formatCode>General</c:formatCode>
                <c:ptCount val="9"/>
                <c:pt idx="0">
                  <c:v>119</c:v>
                </c:pt>
                <c:pt idx="1">
                  <c:v>1178</c:v>
                </c:pt>
                <c:pt idx="2">
                  <c:v>1080</c:v>
                </c:pt>
                <c:pt idx="3">
                  <c:v>2459</c:v>
                </c:pt>
                <c:pt idx="4">
                  <c:v>2373</c:v>
                </c:pt>
                <c:pt idx="5">
                  <c:v>2580</c:v>
                </c:pt>
                <c:pt idx="6">
                  <c:v>1235</c:v>
                </c:pt>
                <c:pt idx="7">
                  <c:v>363</c:v>
                </c:pt>
                <c:pt idx="8">
                  <c:v>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84-4083-A858-DA4E96AFD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150784"/>
        <c:axId val="28164864"/>
      </c:barChart>
      <c:lineChart>
        <c:grouping val="standard"/>
        <c:varyColors val="0"/>
        <c:ser>
          <c:idx val="2"/>
          <c:order val="2"/>
          <c:tx>
            <c:strRef>
              <c:f>очная!$F$113</c:f>
              <c:strCache>
                <c:ptCount val="1"/>
                <c:pt idx="0">
                  <c:v>Академическая задолженность в среднем на одного студента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9477453482724423E-2"/>
                  <c:y val="-2.7022731223616935E-2"/>
                </c:manualLayout>
              </c:layout>
              <c:spPr/>
              <c:txPr>
                <a:bodyPr/>
                <a:lstStyle/>
                <a:p>
                  <a:pPr>
                    <a:defRPr sz="1400" b="1" i="1" u="sng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84-4083-A858-DA4E96AFD3BF}"/>
                </c:ext>
              </c:extLst>
            </c:dLbl>
            <c:dLbl>
              <c:idx val="1"/>
              <c:layout>
                <c:manualLayout>
                  <c:x val="-5.0189597448943059E-2"/>
                  <c:y val="-3.5118782741519729E-2"/>
                </c:manualLayout>
              </c:layout>
              <c:spPr/>
              <c:txPr>
                <a:bodyPr/>
                <a:lstStyle/>
                <a:p>
                  <a:pPr>
                    <a:defRPr sz="1400" b="1" i="1" u="sng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84-4083-A858-DA4E96AFD3BF}"/>
                </c:ext>
              </c:extLst>
            </c:dLbl>
            <c:dLbl>
              <c:idx val="2"/>
              <c:layout>
                <c:manualLayout>
                  <c:x val="-5.2028535569497776E-2"/>
                  <c:y val="-2.7751175730484162E-2"/>
                </c:manualLayout>
              </c:layout>
              <c:spPr/>
              <c:txPr>
                <a:bodyPr/>
                <a:lstStyle/>
                <a:p>
                  <a:pPr>
                    <a:defRPr sz="1400" b="1" i="1" u="sng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84-4083-A858-DA4E96AFD3BF}"/>
                </c:ext>
              </c:extLst>
            </c:dLbl>
            <c:dLbl>
              <c:idx val="3"/>
              <c:layout>
                <c:manualLayout>
                  <c:x val="-7.2073108187895044E-2"/>
                  <c:y val="-1.0001455176514384E-2"/>
                </c:manualLayout>
              </c:layout>
              <c:spPr/>
              <c:txPr>
                <a:bodyPr/>
                <a:lstStyle/>
                <a:p>
                  <a:pPr>
                    <a:defRPr sz="1400" b="1" i="1" u="sng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84-4083-A858-DA4E96AFD3BF}"/>
                </c:ext>
              </c:extLst>
            </c:dLbl>
            <c:dLbl>
              <c:idx val="4"/>
              <c:layout>
                <c:manualLayout>
                  <c:x val="-4.0761278390303891E-2"/>
                  <c:y val="-2.743411132920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028535569497776E-2"/>
                  <c:y val="3.6766509550575012E-2"/>
                </c:manualLayout>
              </c:layout>
              <c:spPr/>
              <c:txPr>
                <a:bodyPr/>
                <a:lstStyle/>
                <a:p>
                  <a:pPr>
                    <a:defRPr sz="1400" b="1" i="1" u="sng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84-4083-A858-DA4E96AFD3BF}"/>
                </c:ext>
              </c:extLst>
            </c:dLbl>
            <c:dLbl>
              <c:idx val="6"/>
              <c:layout>
                <c:manualLayout>
                  <c:x val="-5.0951597987879939E-2"/>
                  <c:y val="4.2675284289878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190319597575988E-2"/>
                  <c:y val="-1.524117296067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 u="sng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  <c:pt idx="8">
                  <c:v>ИФКЗиС</c:v>
                </c:pt>
              </c:strCache>
            </c:strRef>
          </c:cat>
          <c:val>
            <c:numRef>
              <c:f>очная!$F$114:$F$122</c:f>
              <c:numCache>
                <c:formatCode>0.0</c:formatCode>
                <c:ptCount val="9"/>
                <c:pt idx="0">
                  <c:v>5.4090909090909092</c:v>
                </c:pt>
                <c:pt idx="1">
                  <c:v>5.7745098039215685</c:v>
                </c:pt>
                <c:pt idx="2">
                  <c:v>6.2790697674418601</c:v>
                </c:pt>
                <c:pt idx="3">
                  <c:v>11.331797235023041</c:v>
                </c:pt>
                <c:pt idx="4">
                  <c:v>16.594405594405593</c:v>
                </c:pt>
                <c:pt idx="5">
                  <c:v>8.6</c:v>
                </c:pt>
                <c:pt idx="6">
                  <c:v>8.5172413793103452</c:v>
                </c:pt>
                <c:pt idx="7">
                  <c:v>2.2134146341463414</c:v>
                </c:pt>
                <c:pt idx="8">
                  <c:v>6.6911764705882355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3784-4083-A858-DA4E96AFD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400"/>
        <c:axId val="28176384"/>
      </c:lineChart>
      <c:catAx>
        <c:axId val="281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164864"/>
        <c:crosses val="autoZero"/>
        <c:auto val="1"/>
        <c:lblAlgn val="ctr"/>
        <c:lblOffset val="100"/>
        <c:noMultiLvlLbl val="0"/>
      </c:catAx>
      <c:valAx>
        <c:axId val="281648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150784"/>
        <c:crosses val="autoZero"/>
        <c:crossBetween val="between"/>
        <c:majorUnit val="500"/>
      </c:valAx>
      <c:catAx>
        <c:axId val="2816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176384"/>
        <c:crosses val="autoZero"/>
        <c:auto val="1"/>
        <c:lblAlgn val="ctr"/>
        <c:lblOffset val="100"/>
        <c:noMultiLvlLbl val="0"/>
      </c:catAx>
      <c:valAx>
        <c:axId val="28176384"/>
        <c:scaling>
          <c:orientation val="minMax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16640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9.8890632595515865E-2"/>
          <c:y val="0.81290748930028089"/>
          <c:w val="0.82834234553201302"/>
          <c:h val="0.13844642606930321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302258251804497E-2"/>
          <c:y val="8.5336875522411634E-2"/>
          <c:w val="0.83399033645138032"/>
          <c:h val="0.51755422154434216"/>
        </c:manualLayout>
      </c:layout>
      <c:barChart>
        <c:barDir val="col"/>
        <c:grouping val="clustered"/>
        <c:varyColors val="0"/>
        <c:ser>
          <c:idx val="0"/>
          <c:order val="0"/>
          <c:tx>
            <c:v>Кол-во обучающихся-иностранцев, имеющих академическую задолженность, чел.</c:v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  <c:pt idx="8">
                  <c:v>ИФКЗиС</c:v>
                </c:pt>
              </c:strCache>
            </c:strRef>
          </c:cat>
          <c:val>
            <c:numRef>
              <c:f>очная!$G$114:$G$122</c:f>
              <c:numCache>
                <c:formatCode>General</c:formatCode>
                <c:ptCount val="9"/>
                <c:pt idx="0">
                  <c:v>2</c:v>
                </c:pt>
                <c:pt idx="1">
                  <c:v>14</c:v>
                </c:pt>
                <c:pt idx="2">
                  <c:v>24</c:v>
                </c:pt>
                <c:pt idx="3">
                  <c:v>53</c:v>
                </c:pt>
                <c:pt idx="4">
                  <c:v>26</c:v>
                </c:pt>
                <c:pt idx="5" formatCode="0">
                  <c:v>41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2-4370-B1CB-1D911A13BD4F}"/>
            </c:ext>
          </c:extLst>
        </c:ser>
        <c:ser>
          <c:idx val="1"/>
          <c:order val="1"/>
          <c:tx>
            <c:v>Кол-во задолженностей у обучающихся-иностранцев (экзамены, зачеты, КР, КП)</c:v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layout>
                <c:manualLayout>
                  <c:x val="3.9699361411237805E-3"/>
                  <c:y val="4.6689414991241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677548118654493E-3"/>
                  <c:y val="1.675883660244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797607231567128E-2"/>
                  <c:y val="-9.17337368356809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738376859870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01632217798174E-3"/>
                  <c:y val="2.7931394337404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  <c:pt idx="8">
                  <c:v>ИФКЗиС</c:v>
                </c:pt>
              </c:strCache>
            </c:strRef>
          </c:cat>
          <c:val>
            <c:numRef>
              <c:f>очная!$I$114:$I$122</c:f>
              <c:numCache>
                <c:formatCode>General</c:formatCode>
                <c:ptCount val="9"/>
                <c:pt idx="0">
                  <c:v>11</c:v>
                </c:pt>
                <c:pt idx="1">
                  <c:v>86</c:v>
                </c:pt>
                <c:pt idx="2">
                  <c:v>170</c:v>
                </c:pt>
                <c:pt idx="3">
                  <c:v>570</c:v>
                </c:pt>
                <c:pt idx="4">
                  <c:v>399</c:v>
                </c:pt>
                <c:pt idx="5" formatCode="0">
                  <c:v>290</c:v>
                </c:pt>
                <c:pt idx="6">
                  <c:v>11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32-4370-B1CB-1D911A13B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24640"/>
        <c:axId val="27426176"/>
      </c:barChart>
      <c:lineChart>
        <c:grouping val="standard"/>
        <c:varyColors val="0"/>
        <c:ser>
          <c:idx val="2"/>
          <c:order val="2"/>
          <c:tx>
            <c:strRef>
              <c:f>очная!$J$113</c:f>
              <c:strCache>
                <c:ptCount val="1"/>
                <c:pt idx="0">
                  <c:v>Академическая задолженность в среднем на одного студента-иностранца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1634304408648083E-2"/>
                  <c:y val="-2.593339813279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96304038913335E-2"/>
                  <c:y val="-2.6523876423614232E-2"/>
                </c:manualLayout>
              </c:layout>
              <c:spPr/>
              <c:txPr>
                <a:bodyPr/>
                <a:lstStyle/>
                <a:p>
                  <a:pPr>
                    <a:defRPr sz="1050" b="1" i="1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2-4370-B1CB-1D911A13BD4F}"/>
                </c:ext>
              </c:extLst>
            </c:dLbl>
            <c:dLbl>
              <c:idx val="2"/>
              <c:layout>
                <c:manualLayout>
                  <c:x val="-4.5237488502646896E-2"/>
                  <c:y val="-1.9450048599596502E-2"/>
                </c:manualLayout>
              </c:layout>
              <c:spPr/>
              <c:txPr>
                <a:bodyPr/>
                <a:lstStyle/>
                <a:p>
                  <a:pPr>
                    <a:defRPr sz="1050" b="1" i="1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2-4370-B1CB-1D911A13BD4F}"/>
                </c:ext>
              </c:extLst>
            </c:dLbl>
            <c:dLbl>
              <c:idx val="3"/>
              <c:layout>
                <c:manualLayout>
                  <c:x val="-6.0003568799940205E-2"/>
                  <c:y val="-4.2356749885360317E-3"/>
                </c:manualLayout>
              </c:layout>
              <c:spPr/>
              <c:txPr>
                <a:bodyPr/>
                <a:lstStyle/>
                <a:p>
                  <a:pPr>
                    <a:defRPr sz="1050" b="1" i="1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2-4370-B1CB-1D911A13BD4F}"/>
                </c:ext>
              </c:extLst>
            </c:dLbl>
            <c:dLbl>
              <c:idx val="4"/>
              <c:layout>
                <c:manualLayout>
                  <c:x val="-2.4758797905096386E-2"/>
                  <c:y val="-2.7904778824189257E-2"/>
                </c:manualLayout>
              </c:layout>
              <c:spPr/>
              <c:txPr>
                <a:bodyPr/>
                <a:lstStyle/>
                <a:p>
                  <a:pPr>
                    <a:defRPr sz="1050" b="1" i="1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2-4370-B1CB-1D911A13BD4F}"/>
                </c:ext>
              </c:extLst>
            </c:dLbl>
            <c:dLbl>
              <c:idx val="5"/>
              <c:layout>
                <c:manualLayout>
                  <c:x val="-4.5388458103282486E-2"/>
                  <c:y val="-1.296669906639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54045395064378E-3"/>
                  <c:y val="-2.377228162172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1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очная!$B$114:$B$121</c:f>
              <c:strCache>
                <c:ptCount val="8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УК</c:v>
                </c:pt>
              </c:strCache>
            </c:strRef>
          </c:cat>
          <c:val>
            <c:numRef>
              <c:f>очная!$J$114:$J$122</c:f>
              <c:numCache>
                <c:formatCode>0.0</c:formatCode>
                <c:ptCount val="9"/>
                <c:pt idx="0" formatCode="General">
                  <c:v>5.5</c:v>
                </c:pt>
                <c:pt idx="1">
                  <c:v>6.1428571428571432</c:v>
                </c:pt>
                <c:pt idx="2">
                  <c:v>7.083333333333333</c:v>
                </c:pt>
                <c:pt idx="3">
                  <c:v>10.754716981132075</c:v>
                </c:pt>
                <c:pt idx="4">
                  <c:v>15.346153846153847</c:v>
                </c:pt>
                <c:pt idx="5">
                  <c:v>7.0731707317073171</c:v>
                </c:pt>
                <c:pt idx="6">
                  <c:v>5.5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632-4370-B1CB-1D911A13B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32064"/>
        <c:axId val="27433600"/>
      </c:lineChart>
      <c:catAx>
        <c:axId val="274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426176"/>
        <c:crosses val="autoZero"/>
        <c:auto val="1"/>
        <c:lblAlgn val="ctr"/>
        <c:lblOffset val="100"/>
        <c:tickLblSkip val="1"/>
        <c:noMultiLvlLbl val="0"/>
      </c:catAx>
      <c:valAx>
        <c:axId val="27426176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424640"/>
        <c:crosses val="autoZero"/>
        <c:crossBetween val="between"/>
        <c:majorUnit val="50"/>
      </c:valAx>
      <c:catAx>
        <c:axId val="2743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433600"/>
        <c:crosses val="autoZero"/>
        <c:auto val="1"/>
        <c:lblAlgn val="ctr"/>
        <c:lblOffset val="100"/>
        <c:noMultiLvlLbl val="0"/>
      </c:catAx>
      <c:valAx>
        <c:axId val="27433600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432064"/>
        <c:crosses val="max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7.3548123557726011E-2"/>
          <c:y val="0.66501394920225076"/>
          <c:w val="0.86012517044750614"/>
          <c:h val="0.15714554345806056"/>
        </c:manualLayout>
      </c:layout>
      <c:overlay val="1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очная!$K$113</c:f>
              <c:strCache>
                <c:ptCount val="1"/>
                <c:pt idx="0">
                  <c:v>доля студентов-должников от общего контингента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2.958478953070403E-2"/>
                  <c:y val="1.715543122700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171091802069672E-2"/>
                  <c:y val="3.061427079766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12132542811018"/>
                  <c:y val="-3.335231176165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976985559935425"/>
                  <c:y val="5.336369881864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599465516816025"/>
                  <c:y val="0.1901081770414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997145904890618"/>
                  <c:y val="0.3268526552642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36354019820202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789652585930418"/>
                  <c:y val="0.30350603703104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6184478878895625"/>
                  <c:y val="0.18677294586525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9296878663298631"/>
                  <c:y val="5.336369881864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7429438792656829"/>
                  <c:y val="-7.671031705180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3487065732413017"/>
                  <c:y val="-0.2067843329222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очная!$B$126:$B$137</c:f>
              <c:strCache>
                <c:ptCount val="12"/>
                <c:pt idx="0">
                  <c:v>1 курс (бак., спец.)</c:v>
                </c:pt>
                <c:pt idx="1">
                  <c:v>2 курс (бак., спец.)</c:v>
                </c:pt>
                <c:pt idx="2">
                  <c:v>3 курс (бак., спец.)</c:v>
                </c:pt>
                <c:pt idx="3">
                  <c:v>4 курс (бак., спец.)</c:v>
                </c:pt>
                <c:pt idx="4">
                  <c:v>5 курс (бак., спец.)</c:v>
                </c:pt>
                <c:pt idx="5">
                  <c:v>6 курс (бак., спец.)</c:v>
                </c:pt>
                <c:pt idx="6">
                  <c:v>1 курс (СПО)</c:v>
                </c:pt>
                <c:pt idx="7">
                  <c:v>2 курс (СПО)</c:v>
                </c:pt>
                <c:pt idx="8">
                  <c:v>3 курс (СПО)</c:v>
                </c:pt>
                <c:pt idx="9">
                  <c:v>4 курс (СПО)</c:v>
                </c:pt>
                <c:pt idx="10">
                  <c:v>1 курс (маг.)</c:v>
                </c:pt>
                <c:pt idx="11">
                  <c:v>2 курс (маг.)</c:v>
                </c:pt>
              </c:strCache>
            </c:strRef>
          </c:cat>
          <c:val>
            <c:numRef>
              <c:f>очная!$L$126:$L$137</c:f>
              <c:numCache>
                <c:formatCode>General</c:formatCode>
                <c:ptCount val="12"/>
                <c:pt idx="0">
                  <c:v>423</c:v>
                </c:pt>
                <c:pt idx="1">
                  <c:v>406</c:v>
                </c:pt>
                <c:pt idx="2">
                  <c:v>210</c:v>
                </c:pt>
                <c:pt idx="3">
                  <c:v>121</c:v>
                </c:pt>
                <c:pt idx="4">
                  <c:v>40</c:v>
                </c:pt>
                <c:pt idx="5">
                  <c:v>2</c:v>
                </c:pt>
                <c:pt idx="6">
                  <c:v>43</c:v>
                </c:pt>
                <c:pt idx="7">
                  <c:v>39</c:v>
                </c:pt>
                <c:pt idx="8">
                  <c:v>48</c:v>
                </c:pt>
                <c:pt idx="9">
                  <c:v>38</c:v>
                </c:pt>
                <c:pt idx="10">
                  <c:v>44</c:v>
                </c:pt>
                <c:pt idx="1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15-46DF-A6E3-ABFE72062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24800"/>
        <c:axId val="28086656"/>
      </c:radarChart>
      <c:catAx>
        <c:axId val="62524800"/>
        <c:scaling>
          <c:orientation val="minMax"/>
        </c:scaling>
        <c:delete val="0"/>
        <c:axPos val="b"/>
        <c:majorGridlines>
          <c:spPr>
            <a:ln w="6350"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086656"/>
        <c:crosses val="autoZero"/>
        <c:auto val="0"/>
        <c:lblAlgn val="ctr"/>
        <c:lblOffset val="100"/>
        <c:noMultiLvlLbl val="0"/>
      </c:catAx>
      <c:valAx>
        <c:axId val="2808665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solidFill>
              <a:schemeClr val="accent5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524800"/>
        <c:crosses val="autoZero"/>
        <c:crossBetween val="between"/>
        <c:majorUnit val="10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очная!$D$163</c:f>
              <c:strCache>
                <c:ptCount val="1"/>
                <c:pt idx="0">
                  <c:v>25 апреля 2025 г.</c:v>
                </c:pt>
              </c:strCache>
            </c:strRef>
          </c:tx>
          <c:invertIfNegative val="0"/>
          <c:dLbls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очная!$C$164:$C$172</c:f>
              <c:strCache>
                <c:ptCount val="9"/>
                <c:pt idx="0">
                  <c:v>ИТУР</c:v>
                </c:pt>
                <c:pt idx="1">
                  <c:v>ИГДиГ</c:v>
                </c:pt>
                <c:pt idx="2">
                  <c:v>АСИ</c:v>
                </c:pt>
                <c:pt idx="3">
                  <c:v>ИМиМ</c:v>
                </c:pt>
                <c:pt idx="4">
                  <c:v>ИПИТ</c:v>
                </c:pt>
                <c:pt idx="5">
                  <c:v>ИИТиАС</c:v>
                </c:pt>
                <c:pt idx="6">
                  <c:v>ИПО</c:v>
                </c:pt>
                <c:pt idx="7">
                  <c:v>ИФКЗиС</c:v>
                </c:pt>
                <c:pt idx="8">
                  <c:v>УК</c:v>
                </c:pt>
              </c:strCache>
            </c:strRef>
          </c:cat>
          <c:val>
            <c:numRef>
              <c:f>очная!$D$164:$D$172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40</c:v>
                </c:pt>
                <c:pt idx="4">
                  <c:v>11</c:v>
                </c:pt>
                <c:pt idx="5">
                  <c:v>11</c:v>
                </c:pt>
                <c:pt idx="6">
                  <c:v>31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1-4905-908F-2835AA389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61248"/>
        <c:axId val="30262784"/>
      </c:barChart>
      <c:catAx>
        <c:axId val="302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262784"/>
        <c:crosses val="autoZero"/>
        <c:auto val="1"/>
        <c:lblAlgn val="ctr"/>
        <c:lblOffset val="100"/>
        <c:noMultiLvlLbl val="0"/>
      </c:catAx>
      <c:valAx>
        <c:axId val="3026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26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2D68B-5661-47DA-867C-2D8CFDB6CBEB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BEE4-AF08-4725-9A3E-97C0714E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6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DA24-9004-4538-8B3C-A2F886274B27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0F382-B407-45B4-98B5-C3BF17054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5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4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76CD-639F-43FC-9778-CDDE9E5814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Заседание Совета кураторов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и классных руководителей академических групп</a:t>
            </a:r>
          </a:p>
          <a:p>
            <a:pPr algn="ctr"/>
            <a:r>
              <a:rPr lang="ru-RU" sz="2500" i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3</a:t>
            </a:r>
            <a:r>
              <a:rPr lang="ru-RU" sz="2500" i="1" dirty="0" smtClean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 </a:t>
            </a:r>
            <a:r>
              <a:rPr lang="ru-RU" sz="2500" i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июня </a:t>
            </a:r>
            <a:r>
              <a:rPr lang="ru-RU" sz="2500" i="1" dirty="0" smtClean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2025 </a:t>
            </a:r>
            <a:r>
              <a:rPr lang="ru-RU" sz="2500" i="1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4329979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355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347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Причины наличия задолженностей у обучающихся </a:t>
            </a:r>
          </a:p>
          <a:p>
            <a:pPr lvl="0" algn="ctr"/>
            <a:r>
              <a:rPr lang="ru-RU" b="1" u="sng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(по информации от кураторов)</a:t>
            </a:r>
            <a:endParaRPr lang="ru-RU" b="1" u="sng" dirty="0">
              <a:solidFill>
                <a:prstClr val="black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925550"/>
            <a:ext cx="841630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9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Совмещение работы с учебой.</a:t>
            </a:r>
          </a:p>
          <a:p>
            <a:pPr marL="0" lvl="0" indent="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9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Сложная жизненная ситуация в связи с принадлежностью к определенной социальной категории.</a:t>
            </a:r>
          </a:p>
          <a:p>
            <a:pPr marL="0" lvl="0" indent="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9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Сложность освоения учебного материала.</a:t>
            </a:r>
          </a:p>
          <a:p>
            <a:pPr marL="0" lvl="0" indent="0" algn="just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Неуважительные причины (в 70% случаев)</a:t>
            </a:r>
            <a:endParaRPr lang="ru-RU" sz="1900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9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большинстве случаев причина отсутствует, кроме называния факта об отсутствии студента  на зачете или экзамене (75% случаев).</a:t>
            </a:r>
          </a:p>
          <a:p>
            <a:pPr marL="0" lvl="0" indent="0" algn="just"/>
            <a:endParaRPr lang="ru-RU" sz="1900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endParaRPr lang="ru-RU" sz="1500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3478"/>
            <a:ext cx="79928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002060"/>
                </a:solidFill>
                <a:latin typeface="Montserrat Medium" pitchFamily="2" charset="-52"/>
                <a:cs typeface="Arial" pitchFamily="34" charset="0"/>
              </a:rPr>
              <a:t>Перечень корректирующих мероприятий для решения проблемы задолженностей у обучающихся 1 курса</a:t>
            </a:r>
          </a:p>
          <a:p>
            <a:pPr lvl="0" algn="ctr"/>
            <a:endParaRPr lang="ru-RU" sz="2000" b="1" u="sng" dirty="0" smtClean="0">
              <a:solidFill>
                <a:prstClr val="black"/>
              </a:solidFill>
              <a:latin typeface="Montserrat Medium" pitchFamily="2" charset="-52"/>
              <a:cs typeface="Arial" pitchFamily="34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1. Разъяснительные, дисциплинирующие беседы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2. Еженедельный мониторинг успеваемости студента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3. Беседы с родителями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4. Телефонные разговоры со студентами / общение в социальных сетях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5. Приглашение на беседу с директором </a:t>
            </a:r>
            <a:r>
              <a:rPr lang="ru-RU" b="1" dirty="0" smtClean="0">
                <a:solidFill>
                  <a:prstClr val="black"/>
                </a:solidFill>
                <a:latin typeface="Montserrat Medium" pitchFamily="2" charset="-52"/>
                <a:cs typeface="Arial" pitchFamily="34" charset="0"/>
              </a:rPr>
              <a:t>института</a:t>
            </a:r>
            <a:endParaRPr lang="ru-RU" b="1" dirty="0">
              <a:solidFill>
                <a:prstClr val="black"/>
              </a:solidFill>
              <a:latin typeface="Montserrat Medium" pitchFamily="2" charset="-52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Рекомендация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указывать не только на факт разъяснительной работы, но и на контроль исполнения мероприятия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prstClr val="black"/>
              </a:solidFill>
              <a:latin typeface="Montserrat Medium" pitchFamily="2" charset="-52"/>
              <a:cs typeface="Arial" pitchFamily="34" charset="0"/>
            </a:endParaRPr>
          </a:p>
          <a:p>
            <a:pPr lvl="0" algn="just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Лучшие 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наполнению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отчеты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подготовлены кураторами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УК, ИПИТ, ИТУР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некоторыми кураторами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ИМиМ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ИПО </a:t>
            </a:r>
            <a:r>
              <a:rPr lang="ru-RU" b="1" i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Худолеевой</a:t>
            </a:r>
            <a:r>
              <a:rPr lang="ru-RU" b="1" i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М.Н.).</a:t>
            </a:r>
          </a:p>
          <a:p>
            <a:pPr lvl="0" algn="just"/>
            <a:r>
              <a:rPr lang="ru-RU" b="1" i="1" u="sng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Отчеты о задолженностях не сдали все кураторы </a:t>
            </a:r>
            <a:r>
              <a:rPr lang="ru-RU" b="1" i="1" u="sng" dirty="0" err="1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ИГДиГ</a:t>
            </a:r>
            <a:r>
              <a:rPr lang="ru-RU" b="1" i="1" u="sng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u="sng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2. Утверждение отчетов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о работе кураторов и классных руководителей академических </a:t>
            </a:r>
            <a:r>
              <a:rPr lang="ru-RU" sz="28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8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6377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25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4" y="8436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257" y="748911"/>
            <a:ext cx="841630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7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 оформления </a:t>
            </a:r>
            <a:r>
              <a:rPr lang="ru-RU" sz="17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отчетов </a:t>
            </a:r>
            <a:r>
              <a:rPr lang="ru-RU" sz="17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работе кураторов </a:t>
            </a:r>
          </a:p>
          <a:p>
            <a:pPr marL="0" lvl="0" indent="0" algn="ctr"/>
            <a:r>
              <a:rPr lang="ru-RU" sz="17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классных руководителей академических </a:t>
            </a:r>
            <a:r>
              <a:rPr lang="ru-RU" sz="17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 2024 г. / </a:t>
            </a:r>
          </a:p>
          <a:p>
            <a:pPr marL="0" lvl="0" indent="0" algn="ctr"/>
            <a:r>
              <a:rPr lang="ru-RU" sz="17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Устранение ошибок в 2025 г.</a:t>
            </a:r>
            <a:endParaRPr lang="ru-RU" sz="1700" b="1" dirty="0">
              <a:solidFill>
                <a:srgbClr val="C0000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7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точных дат проведения куратором того или иного мероприятия (ссылка только на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месяц или даже полугодие). </a:t>
            </a:r>
            <a:r>
              <a:rPr lang="ru-RU" sz="17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Частично устранено.</a:t>
            </a:r>
            <a:endParaRPr lang="ru-RU" sz="17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7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конкретного перечня мероприятий, на которые ссылается куратор </a:t>
            </a:r>
            <a:r>
              <a:rPr lang="ru-RU" sz="1700" i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(«информирование обучающихся о перечне внеучебных мероприятий…» </a:t>
            </a:r>
            <a:r>
              <a:rPr lang="ru-RU" sz="1700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 каких</a:t>
            </a:r>
            <a:r>
              <a:rPr lang="ru-RU" sz="1700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17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устранено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большинстве отчетов </a:t>
            </a:r>
            <a:r>
              <a:rPr lang="ru-RU" sz="1700" b="1" dirty="0" err="1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частично в 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ИПИТ, </a:t>
            </a:r>
            <a:r>
              <a:rPr lang="ru-RU" sz="1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ИГДиГ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7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указания на темы внеучебных мероприятий и формы работы со студентами </a:t>
            </a:r>
            <a:r>
              <a:rPr lang="ru-RU" sz="1700" i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(«онлайн-беседа со студентами»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 чем?; </a:t>
            </a:r>
            <a:r>
              <a:rPr lang="ru-RU" sz="1700" i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«участие во внеучебной деятельности</a:t>
            </a:r>
            <a:r>
              <a:rPr lang="ru-RU" sz="1700" i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700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700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Устранено.</a:t>
            </a:r>
            <a:endParaRPr lang="ru-RU" sz="17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7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фамилий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ответственных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исполнение пунктов плана работы в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отчете, количества участников мероприятия. </a:t>
            </a:r>
            <a:r>
              <a:rPr lang="ru-RU" sz="1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Устранено.</a:t>
            </a:r>
            <a:endParaRPr lang="ru-RU" sz="1500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51" y="5147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54" y="720423"/>
            <a:ext cx="841630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5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 оформления </a:t>
            </a:r>
            <a:r>
              <a:rPr lang="ru-RU" sz="15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отчетов </a:t>
            </a:r>
            <a:r>
              <a:rPr lang="ru-RU" sz="15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работе кураторов </a:t>
            </a:r>
          </a:p>
          <a:p>
            <a:pPr marL="0" lvl="0" indent="0" algn="ctr"/>
            <a:r>
              <a:rPr lang="ru-RU" sz="15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классных руководителей академических групп</a:t>
            </a:r>
          </a:p>
          <a:p>
            <a:pPr marL="0" lvl="0" indent="0" algn="just"/>
            <a:endParaRPr lang="ru-RU" sz="15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Включение 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отчет не проводимых куратором 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УСТРАНЕНО.</a:t>
            </a:r>
          </a:p>
          <a:p>
            <a:pPr marL="0" lvl="0" indent="0" algn="just"/>
            <a:r>
              <a:rPr lang="ru-RU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Невключение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отчеты спортивных мероприятий, в которых участвуют студенты; наград студентов за 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участие в различных </a:t>
            </a:r>
            <a:r>
              <a:rPr lang="ru-RU" dirty="0" err="1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внеучебных</a:t>
            </a:r>
            <a:r>
              <a:rPr lang="ru-RU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(портфолио студентов не анализируется и не контролируется).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ЧАСТИЧНО УСТРАНЕНО.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указывается конкретное место проведения мероприятия. </a:t>
            </a: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Устранено.</a:t>
            </a:r>
            <a:endParaRPr lang="ru-RU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55" y="837455"/>
            <a:ext cx="841630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8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 оформления </a:t>
            </a:r>
            <a:r>
              <a:rPr lang="ru-RU" sz="18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отчетов </a:t>
            </a:r>
            <a:r>
              <a:rPr lang="ru-RU" sz="18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работе кураторов </a:t>
            </a:r>
          </a:p>
          <a:p>
            <a:pPr marL="0" lvl="0" indent="0" algn="ctr"/>
            <a:r>
              <a:rPr lang="ru-RU" sz="18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классных руководителей академических </a:t>
            </a:r>
            <a:r>
              <a:rPr lang="ru-RU" sz="18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endParaRPr lang="ru-RU" sz="1800" b="1" dirty="0">
              <a:solidFill>
                <a:srgbClr val="C0000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8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Включение </a:t>
            </a:r>
            <a:r>
              <a:rPr lang="ru-RU" sz="18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отчет сведений только по учебной деятельности студентов, без указания на социально-воспитательную работу с 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обучающимися. </a:t>
            </a:r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Частично устранено. </a:t>
            </a:r>
          </a:p>
          <a:p>
            <a:pPr marL="0" lvl="0" indent="0" algn="just"/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Остаются ошибки в некоторых отчетах ИПИТ, </a:t>
            </a:r>
            <a:r>
              <a:rPr lang="ru-RU" sz="18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ИГДиГ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ИМиМ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почти во всех отчетах </a:t>
            </a:r>
            <a:r>
              <a:rPr lang="ru-RU" sz="18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sz="18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8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Абсолютно </a:t>
            </a:r>
            <a:r>
              <a:rPr lang="ru-RU" sz="18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одинаковые 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отчеты.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ЧАСТИЧНО УСТРАНЕНО </a:t>
            </a:r>
          </a:p>
          <a:p>
            <a:pPr marL="0" lvl="0" indent="0" algn="just"/>
            <a:r>
              <a:rPr lang="ru-RU" sz="1800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УСТРАНЕНО в большинстве отчетов </a:t>
            </a:r>
            <a:r>
              <a:rPr lang="ru-RU" sz="1800" b="1" dirty="0" err="1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sz="18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b="1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ru-RU" sz="18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8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18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годовой или полугодовой отчет только 5-6 пунктов деятельности на половину листа формата А4</a:t>
            </a:r>
            <a:r>
              <a:rPr lang="ru-RU" sz="18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ЧАСТИЧНО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УСТРАНЕНО.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устранено в некоторых отчетах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ИМиМ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ИПИТ,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ИГДиГ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endParaRPr lang="ru-RU" sz="1500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групп.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55" y="915566"/>
            <a:ext cx="841630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24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Лучшие </a:t>
            </a:r>
            <a:r>
              <a:rPr lang="ru-RU" sz="2400" b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оформлению и содержанию </a:t>
            </a:r>
            <a:r>
              <a:rPr lang="ru-RU" sz="2400" b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отчеты</a:t>
            </a:r>
            <a:endParaRPr lang="ru-RU" sz="2400" b="1" dirty="0">
              <a:solidFill>
                <a:srgbClr val="C0000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AutoNum type="arabicPeriod"/>
            </a:pPr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 М.Ю</a:t>
            </a:r>
            <a:r>
              <a:rPr lang="ru-RU" sz="24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Борщинского</a:t>
            </a:r>
            <a:r>
              <a:rPr lang="ru-RU" sz="24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/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Все отчеты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ИПО.</a:t>
            </a:r>
            <a:endParaRPr lang="ru-RU" sz="2400" b="1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Отчеты Рукавишникова А.В., </a:t>
            </a:r>
            <a:r>
              <a:rPr lang="ru-RU" sz="24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Серковой</a:t>
            </a:r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Т.Ю., </a:t>
            </a:r>
            <a:r>
              <a:rPr lang="ru-RU" sz="24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ИФКЗиС</a:t>
            </a:r>
            <a:endParaRPr lang="ru-RU" sz="24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Отчет М.М. </a:t>
            </a:r>
            <a:r>
              <a:rPr lang="ru-RU" sz="24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Кучик</a:t>
            </a:r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ИПиТ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ru-RU" sz="2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5. Отчет Стариковой Д.А.,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ИМиМ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2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6. Отчет Селиванова И.Д.,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АСИ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endParaRPr lang="ru-RU" sz="1500" b="1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b="1" dirty="0" smtClean="0">
                <a:solidFill>
                  <a:srgbClr val="C0000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сданы отчеты кураторов групп ИПМИ-24 (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ИИТиАС</a:t>
            </a:r>
            <a:r>
              <a:rPr lang="ru-RU" b="1" dirty="0" smtClean="0">
                <a:solidFill>
                  <a:srgbClr val="C0000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Лавцевич</a:t>
            </a:r>
            <a:r>
              <a:rPr lang="ru-RU" b="1" dirty="0" smtClean="0">
                <a:solidFill>
                  <a:srgbClr val="C0000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Г.В.; ПИМЦ-241 (ИПИТ), Марьенко И.К.</a:t>
            </a:r>
            <a:endParaRPr lang="ru-RU" b="1" dirty="0">
              <a:solidFill>
                <a:srgbClr val="C00000"/>
              </a:solidFill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4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групп.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955" y="1059582"/>
            <a:ext cx="841630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замов по ВР, дирекций и кураторов </a:t>
            </a:r>
          </a:p>
          <a:p>
            <a:pPr marL="0" lvl="0" indent="0"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ректорском приеме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(4 июня, 14.00, 4п).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endParaRPr lang="ru-RU" sz="1800" b="1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/>
            <a:r>
              <a:rPr lang="ru-RU" sz="1500" b="1" cap="all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Награждаются </a:t>
            </a:r>
          </a:p>
          <a:p>
            <a:pPr lvl="0" algn="just">
              <a:buAutoNum type="arabicPeriod"/>
            </a:pPr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 дирекции</a:t>
            </a:r>
          </a:p>
          <a:p>
            <a:pPr marL="0" lvl="0" indent="0" algn="just"/>
            <a:endParaRPr lang="ru-RU" sz="15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ВСЕ зам. директоров, отвечающие за социально-воспитательную работу в институте / УК</a:t>
            </a:r>
          </a:p>
          <a:p>
            <a:pPr marL="0" lvl="0" indent="0" algn="just"/>
            <a:endParaRPr lang="ru-RU" sz="15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ППС или УВП, осуществляющие постоянное / значимое взаимодействие с подразделениями проректора по </a:t>
            </a:r>
            <a:r>
              <a:rPr lang="ru-RU" sz="15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МПиВД</a:t>
            </a:r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области реализации молодежной политики</a:t>
            </a:r>
            <a:r>
              <a:rPr lang="ru-RU" sz="15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(СПИСКИ РАЗОСЛАНЫ В ДИРЕКЦИИ).</a:t>
            </a:r>
          </a:p>
          <a:p>
            <a:pPr marL="0" lvl="0" indent="0" algn="just"/>
            <a:endParaRPr lang="ru-RU" sz="1500" b="1" dirty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Кураторы групп, поданные по спискам от дирекций, сдавшие отчеты о работе и задолженностях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005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3229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групп.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954" y="740178"/>
            <a:ext cx="84163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/>
            <a:r>
              <a:rPr lang="ru-RU" sz="14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ППС и работники подразделений институтов / УК для награждения</a:t>
            </a:r>
            <a:endParaRPr lang="ru-RU" sz="1400" i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1553"/>
              </p:ext>
            </p:extLst>
          </p:nvPr>
        </p:nvGraphicFramePr>
        <p:xfrm>
          <a:off x="251395" y="1261058"/>
          <a:ext cx="8615377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49"/>
                <a:gridCol w="2952328"/>
                <a:gridCol w="216024"/>
                <a:gridCol w="2592288"/>
                <a:gridCol w="216024"/>
                <a:gridCol w="2376264"/>
              </a:tblGrid>
              <a:tr h="518160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металлургии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 материаловедения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педагогического образования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физической культуры,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здоровья и спорта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Беляев К.В.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Семина И.С.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Гутак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О.Я.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Матехина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О.Г.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Тресвятский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Л.А.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Данильченко Д.Н.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Серкова Т.Ю.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Хомичева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В.Е.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технологий устойчивого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Университетский колледж</a:t>
                      </a:r>
                    </a:p>
                    <a:p>
                      <a:pPr algn="ctr"/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Иванова Е.В.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Мансурова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Т.Ю.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</a:rPr>
                        <a:t>Сутормин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</a:rPr>
                        <a:t> С.О.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7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3229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2. Утверждение отчетов о работе кураторов и классных руководителей академических групп.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954" y="740178"/>
            <a:ext cx="841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Кураторы / классные руководители академических групп </a:t>
            </a:r>
            <a:r>
              <a:rPr lang="ru-RU" sz="1400" i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(с указанием наличия или отсутствия отчетов о работе)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4069"/>
              </p:ext>
            </p:extLst>
          </p:nvPr>
        </p:nvGraphicFramePr>
        <p:xfrm>
          <a:off x="251395" y="1261058"/>
          <a:ext cx="861537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49"/>
                <a:gridCol w="2952328"/>
                <a:gridCol w="216024"/>
                <a:gridCol w="2592288"/>
                <a:gridCol w="216024"/>
                <a:gridCol w="2376264"/>
              </a:tblGrid>
              <a:tr h="518160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передовых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инженерных технологий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педагогического образования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Архитектурно-строительный институт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Табакова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И.Ю. (+/+)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Капустина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Л.И. (+/+)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Зимина Л.В. (+ /+)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Голодова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М.А.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(+/+)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Новикова К.Ю. (+/+)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металлургии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 материаловедения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горного дела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геосистем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Институт физической культуры,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здоровья и спорта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Федорова Т.Б.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(+/+)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Старикова Д.А. (+/+)</a:t>
                      </a:r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-------------------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Рукавишников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А.В.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(+/+)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Институт технологий устойчивого развития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Институт информационных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</a:rPr>
                        <a:t> технологий и автоматизированных систем</a:t>
                      </a:r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Университетский колледж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Бурякина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Д.Ю.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(+/+)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Кокорев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И.С. 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i="1" dirty="0" err="1" smtClean="0">
                          <a:solidFill>
                            <a:srgbClr val="C00000"/>
                          </a:solidFill>
                        </a:rPr>
                        <a:t>Борщинский</a:t>
                      </a:r>
                      <a:r>
                        <a:rPr lang="ru-RU" sz="1400" b="1" i="1" baseline="0" dirty="0" smtClean="0">
                          <a:solidFill>
                            <a:srgbClr val="C00000"/>
                          </a:solidFill>
                        </a:rPr>
                        <a:t> М.Ю. (+/+)</a:t>
                      </a:r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Дунина-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Седенкова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Е.Г. (+/+) Григорьева Н.Г. (+/+)</a:t>
                      </a:r>
                    </a:p>
                    <a:p>
                      <a:pPr algn="ctr"/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Ковалева С.А. (+/+)</a:t>
                      </a:r>
                    </a:p>
                    <a:p>
                      <a:pPr algn="ctr"/>
                      <a:r>
                        <a:rPr lang="ru-RU" sz="1200" b="0" i="0" baseline="0" dirty="0" err="1" smtClean="0">
                          <a:solidFill>
                            <a:schemeClr val="tx1"/>
                          </a:solidFill>
                        </a:rPr>
                        <a:t>Кучик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 М.М. (+/+)</a:t>
                      </a:r>
                    </a:p>
                    <a:p>
                      <a:pPr algn="ctr"/>
                      <a:r>
                        <a:rPr lang="ru-RU" sz="1200" b="0" i="0" baseline="0" dirty="0" err="1" smtClean="0">
                          <a:solidFill>
                            <a:schemeClr val="tx1"/>
                          </a:solidFill>
                        </a:rPr>
                        <a:t>Ширшова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</a:rPr>
                        <a:t> А.В. (+/+)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83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work\Now\СибГИУ\4. Брендбук\media\powerpoint\sibsiu_power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0" y="-20538"/>
            <a:ext cx="914124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4568" y="12347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002060"/>
                </a:solidFill>
                <a:latin typeface="Montserrat ExtraBold" pitchFamily="2" charset="-52"/>
                <a:ea typeface="Times New Roman"/>
                <a:cs typeface="Calibri" panose="020F0502020204030204" pitchFamily="34" charset="0"/>
              </a:rPr>
              <a:t>Повестка заседания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37D3EB-BD2A-E607-DB3C-6C27976BCC27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Montserrat Medium" panose="00000600000000000000" pitchFamily="2" charset="-52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643" y="591772"/>
            <a:ext cx="84263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Montserrat Medium" pitchFamily="2" charset="-52"/>
                <a:ea typeface="Cambria" pitchFamily="18" charset="0"/>
              </a:rPr>
              <a:t>1.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Организация промежуточной аттестации студентов: текущая ситуация, проблемы, вопросы, успешные практики организации учебной дисциплины обучающихся.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Montserrat Medium" pitchFamily="2" charset="-52"/>
                <a:ea typeface="Cambria" pitchFamily="18" charset="0"/>
              </a:rPr>
              <a:t>2.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Утверждение отчетов о работе кураторов и </a:t>
            </a:r>
            <a:r>
              <a:rPr lang="ru-RU" sz="2000" b="1" dirty="0" err="1">
                <a:latin typeface="Montserrat Medium" pitchFamily="2" charset="-52"/>
                <a:ea typeface="Cambria" pitchFamily="18" charset="0"/>
              </a:rPr>
              <a:t>кл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. руководителей академических групп.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Montserrat Medium" pitchFamily="2" charset="-52"/>
                <a:ea typeface="Cambria" pitchFamily="18" charset="0"/>
              </a:rPr>
              <a:t>3.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Утверждение отчета о работе Совета кураторов и классных руководителей академических групп.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Montserrat Medium" pitchFamily="2" charset="-52"/>
                <a:ea typeface="Cambria" pitchFamily="18" charset="0"/>
              </a:rPr>
              <a:t>4.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Предложения, замечания, вопросы по работе Совета кураторов и классных руководителей академических групп, рекомендации по совершенствованию деятельности Совета.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Montserrat Medium" pitchFamily="2" charset="-52"/>
                <a:ea typeface="Cambria" pitchFamily="18" charset="0"/>
              </a:rPr>
              <a:t>5.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Утверждение плана работы Совета кураторов и классных руководителей академических групп на </a:t>
            </a:r>
            <a:r>
              <a:rPr lang="ru-RU" sz="2000" b="1" dirty="0" smtClean="0">
                <a:latin typeface="Montserrat Medium" pitchFamily="2" charset="-52"/>
                <a:ea typeface="Cambria" pitchFamily="18" charset="0"/>
              </a:rPr>
              <a:t>2025-2026 </a:t>
            </a:r>
            <a:r>
              <a:rPr lang="ru-RU" sz="2000" b="1" dirty="0">
                <a:latin typeface="Montserrat Medium" pitchFamily="2" charset="-52"/>
                <a:ea typeface="Cambria" pitchFamily="18" charset="0"/>
              </a:rPr>
              <a:t>гг.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66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3. Утверждение отчета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о работе Совета кураторов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и классных руководителей академических </a:t>
            </a:r>
            <a:r>
              <a:rPr lang="ru-RU" sz="28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8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6377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12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6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3. Утверждение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отчета </a:t>
            </a:r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о работе Совета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276" y="837455"/>
            <a:ext cx="8416305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600" b="1" i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и качественные показатели</a:t>
            </a:r>
          </a:p>
          <a:p>
            <a:pPr marL="0" lvl="0" indent="0" algn="just"/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работа более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110 кураторов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классных руководителей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академических групп.</a:t>
            </a:r>
          </a:p>
          <a:p>
            <a:pPr marL="0" lvl="0" indent="0" algn="just"/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 заседаний Совета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кураторов и классных руководителей академических групп.</a:t>
            </a:r>
          </a:p>
          <a:p>
            <a:pPr marL="0" lvl="0" indent="0" algn="just"/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участии кураторов / классных руководителей организовано и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проведено более 300 </a:t>
            </a:r>
            <a:r>
              <a:rPr lang="ru-RU" sz="16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внеучебных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6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спортивного, патриотического, духовно-нравственного, научно-образовательного и творческого характера.</a:t>
            </a:r>
          </a:p>
          <a:p>
            <a:pPr marL="0" lvl="0" indent="0" algn="just"/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Курсы повышения квалификации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профильным вопросам социально-воспитательной работы в течение учебного года прошли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35 человек. В июне 2025 года курсы ПК проходят около 50 педагогических работников.</a:t>
            </a:r>
          </a:p>
          <a:p>
            <a:pPr marL="0" lvl="0" indent="0" algn="just"/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систематическая ежемесячная работа </a:t>
            </a:r>
            <a:r>
              <a:rPr lang="ru-RU" sz="16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сбору данных 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9 социальных категориях обучающихся для мониторингов от </a:t>
            </a:r>
            <a:r>
              <a:rPr lang="ru-RU" sz="160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МНиВО</a:t>
            </a:r>
            <a:r>
              <a:rPr lang="ru-RU" sz="16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ru-RU" sz="15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5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Запущена документированная процедура по профильному инструктированию</a:t>
            </a:r>
            <a:r>
              <a:rPr lang="ru-RU" sz="15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и работников в области профилактики </a:t>
            </a:r>
            <a:r>
              <a:rPr lang="ru-RU" sz="15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киберпреступлений</a:t>
            </a:r>
            <a:r>
              <a:rPr lang="ru-RU" sz="15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терроризма и экстремизма, инклюзии и т.д.</a:t>
            </a:r>
          </a:p>
        </p:txBody>
      </p:sp>
    </p:spTree>
    <p:extLst>
      <p:ext uri="{BB962C8B-B14F-4D97-AF65-F5344CB8AC3E}">
        <p14:creationId xmlns:p14="http://schemas.microsoft.com/office/powerpoint/2010/main" val="185141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3. Утверждение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отчета </a:t>
            </a:r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о работе Совета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257" y="915566"/>
            <a:ext cx="841630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600" b="1" i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и качественные показатели</a:t>
            </a:r>
          </a:p>
          <a:p>
            <a:pPr marL="0" lvl="0" indent="0" algn="just"/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Внедрена в работу система </a:t>
            </a:r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кураторов и классных руководителей с заведующими и воспитателями студенческих общежитий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(в </a:t>
            </a:r>
            <a:r>
              <a:rPr lang="ru-RU" sz="17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в области профилактических рейдов в общежития).</a:t>
            </a:r>
          </a:p>
          <a:p>
            <a:pPr marL="0" lvl="0" indent="0" algn="just"/>
            <a:r>
              <a:rPr lang="ru-RU" sz="1700" b="1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Налажена система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ежемесячного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кураторами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 по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вопросу организации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встреч обучающихся с представителями Городского совета ветеранов войны и военной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службы, представителями </a:t>
            </a:r>
            <a:r>
              <a:rPr lang="ru-RU" sz="1700" dirty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Кузбасской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митрополии, участниками СВО, представителями профильных служб, ответственных за профилактику деструктивного поведения в молодежной среде.</a:t>
            </a:r>
          </a:p>
          <a:p>
            <a:pPr marL="0" lvl="0" indent="0" algn="just"/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9. Запущена в работу система отчетности кураторов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классных руководителей групп </a:t>
            </a:r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академической успеваемости обучающихся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10. Организована работа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 проведению онлайн-опросов обучающихся </a:t>
            </a:r>
            <a:r>
              <a:rPr lang="ru-RU" sz="17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платформе «Неравнодушный человек» 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(требование </a:t>
            </a:r>
            <a:r>
              <a:rPr lang="ru-RU" sz="17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МНиВО</a:t>
            </a:r>
            <a:r>
              <a:rPr lang="ru-RU" sz="17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РФ).</a:t>
            </a:r>
          </a:p>
        </p:txBody>
      </p:sp>
    </p:spTree>
    <p:extLst>
      <p:ext uri="{BB962C8B-B14F-4D97-AF65-F5344CB8AC3E}">
        <p14:creationId xmlns:p14="http://schemas.microsoft.com/office/powerpoint/2010/main" val="13445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3. Утверждение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отчета </a:t>
            </a:r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о работе Совета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258" y="832136"/>
            <a:ext cx="8416305" cy="41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600" b="1" i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 количественные показатели</a:t>
            </a:r>
          </a:p>
          <a:p>
            <a:pPr marL="0" lvl="0" indent="0" algn="just"/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11. Налажена система информирования обучающихся о различных мероприятиях учебного и </a:t>
            </a:r>
            <a:r>
              <a:rPr lang="ru-RU" sz="165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внеучебного</a:t>
            </a:r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характера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однако зачастую нет включенности самих кураторов в систему данных мероприятий, а следовательно, контроля явки и результативности участия студентов в различного рода активностях. При этом в некоторых институтах и УК вовлечение студентов в систему предлагаемых мероприятий стало носить самостоятельный характер (</a:t>
            </a:r>
            <a:r>
              <a:rPr lang="ru-RU" sz="1650" i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УК, АСИ, ИТУР, ИПО, частично - </a:t>
            </a:r>
            <a:r>
              <a:rPr lang="ru-RU" sz="1650" i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ИМиМ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/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Запущены в работу </a:t>
            </a:r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новые редакции Правил внутреннего распорядка </a:t>
            </a:r>
            <a:r>
              <a:rPr lang="ru-RU" sz="165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СибГИУ</a:t>
            </a:r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Положения о стипендиальном обеспечении и формах материальной поддержки обучающихся 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(формы </a:t>
            </a:r>
            <a:r>
              <a:rPr lang="ru-RU" sz="165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балльно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-рейтинговой шкалы достижений студентов).</a:t>
            </a:r>
          </a:p>
          <a:p>
            <a:pPr marL="0" lvl="0" indent="0" algn="just"/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Утверждена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новая </a:t>
            </a:r>
            <a:r>
              <a:rPr lang="ru-RU" sz="165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редакция Положения о Совете профилактики правонарушений в </a:t>
            </a:r>
            <a:r>
              <a:rPr lang="ru-RU" sz="1650" b="1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СибГИУ</a:t>
            </a:r>
            <a:r>
              <a:rPr lang="ru-RU" sz="165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Совет начнет свою работу </a:t>
            </a:r>
            <a:r>
              <a:rPr lang="ru-RU" sz="1650" b="1" i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73802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3. Утверждение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отчета </a:t>
            </a:r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о работе Совета кураторов и классных руководителей академических 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групп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258" y="771550"/>
            <a:ext cx="841630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600" b="1" i="1" dirty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i="1" dirty="0" smtClean="0">
                <a:solidFill>
                  <a:srgbClr val="C0000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екторы развития деятельности Совета</a:t>
            </a:r>
          </a:p>
          <a:p>
            <a:pPr marL="0" lv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Более тщательный контроль успеваемости обучающихся в институтах и УК, формирование предложений по устранению проблем с академической неуспеваемостью студентов.</a:t>
            </a:r>
          </a:p>
          <a:p>
            <a:pPr marL="0" lv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Усиление работы в области популяризации в студенческой среде основ корпоративной / деловой этики, в </a:t>
            </a:r>
            <a:r>
              <a:rPr lang="ru-RU" sz="14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в области соблюдения требований трудового распорядка обучающихся и правил проживания в общежитии.</a:t>
            </a:r>
          </a:p>
          <a:p>
            <a:pPr marL="0" lv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рекомендаций по профильным вопросам социально-воспитательной работы со студентами в виде печатной или видеопродукции.</a:t>
            </a:r>
          </a:p>
          <a:p>
            <a:pPr marL="0" lv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среди кураторов и классных руководителей академических групп профильных мастер-классов, организация курсов повышения квалификации в данной области на площадке </a:t>
            </a:r>
            <a:r>
              <a:rPr lang="ru-RU" sz="1400" dirty="0" err="1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СибГИУ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/>
            <a:r>
              <a:rPr lang="ru-RU" sz="14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для преподавателей университета, в том числе молодых: </a:t>
            </a:r>
          </a:p>
          <a:p>
            <a:pPr marL="0" lvl="0" indent="0" algn="just"/>
            <a:r>
              <a:rPr lang="ru-RU" sz="14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Форум молодых педагогов (февраль – март 2026 г.), </a:t>
            </a:r>
            <a:r>
              <a:rPr lang="ru-RU" sz="1400" b="1" dirty="0" err="1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Росмолодежь</a:t>
            </a:r>
            <a:r>
              <a:rPr lang="ru-RU" sz="14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Гранты. </a:t>
            </a:r>
          </a:p>
          <a:p>
            <a:pPr marL="0" indent="0" algn="just"/>
            <a:endParaRPr lang="ru-RU" sz="1400" b="1" dirty="0" smtClean="0"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400" b="1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 smtClean="0"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проблемных вопросов финансового поощрения кураторов и классных руководителей за результаты их деятельности (система форм нематериального поощрения кураторов введена в работу), в том числе за счет разработанной рейтинговой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81110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4. Предложения, замечания, вопросы </a:t>
            </a:r>
            <a:endParaRPr lang="ru-RU" sz="2000" b="1" dirty="0" smtClean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работе Совета кураторов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и классных руководителей академических групп,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рекомендации по совершенствованию деятельности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Совета</a:t>
            </a:r>
            <a:endParaRPr lang="ru-RU" sz="28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6377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17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6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5" y="129569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ExtraBold" pitchFamily="2" charset="-52"/>
                <a:ea typeface="Cambria" pitchFamily="18" charset="0"/>
              </a:rPr>
              <a:t>4</a:t>
            </a:r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. Предложения, замечания, вопросы </a:t>
            </a:r>
          </a:p>
          <a:p>
            <a:pPr algn="ctr"/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по работе Совета кураторов и классных руководителей академических групп, </a:t>
            </a:r>
          </a:p>
          <a:p>
            <a:pPr algn="ctr"/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рекомендации по совершенствованию </a:t>
            </a:r>
          </a:p>
          <a:p>
            <a:pPr algn="ctr"/>
            <a:r>
              <a:rPr lang="ru-RU" sz="2000" b="1" dirty="0" smtClean="0">
                <a:latin typeface="Montserrat ExtraBold" pitchFamily="2" charset="-52"/>
                <a:ea typeface="Cambria" pitchFamily="18" charset="0"/>
              </a:rPr>
              <a:t>деятельности Совета </a:t>
            </a:r>
            <a:endParaRPr lang="ru-RU" sz="2000" b="1" dirty="0"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316416" y="4893258"/>
            <a:ext cx="827584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903" y="1923678"/>
            <a:ext cx="841630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Принимаются до 30 июня 2025 г. </a:t>
            </a:r>
          </a:p>
          <a:p>
            <a:pPr marL="0" lvl="0" indent="0" algn="ctr"/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почту </a:t>
            </a:r>
          </a:p>
          <a:p>
            <a:pPr marL="0" lvl="0" indent="0" algn="ctr"/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Отдела по </a:t>
            </a:r>
            <a:r>
              <a:rPr lang="ru-RU" sz="18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внеучебной</a:t>
            </a:r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социальной работе </a:t>
            </a:r>
            <a:r>
              <a:rPr lang="ru-RU" sz="18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СибГИУ</a:t>
            </a:r>
            <a:r>
              <a:rPr lang="ru-RU" sz="14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/>
            <a:endParaRPr lang="ru-RU" sz="2200" b="1" dirty="0" smtClean="0">
              <a:solidFill>
                <a:srgbClr val="00206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/>
            <a:r>
              <a:rPr lang="ru-RU" sz="22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social@sibsiu.ru</a:t>
            </a:r>
            <a:endParaRPr lang="ru-RU" sz="2200" dirty="0" smtClean="0">
              <a:solidFill>
                <a:srgbClr val="00206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5. Утверждение плана работы Совета кураторов 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и классных руководителей академических групп 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на </a:t>
            </a:r>
            <a:r>
              <a:rPr lang="ru-RU" sz="26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2025-2026 </a:t>
            </a:r>
            <a:r>
              <a:rPr lang="ru-RU" sz="26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гг.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6377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18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3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07" y="12347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Утверждение плана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работы Совета кураторов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и классных руководителей академических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групп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на 2025-2026 гг.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itchFamily="2" charset="-52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748464" y="4893258"/>
            <a:ext cx="395536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91434"/>
              </p:ext>
            </p:extLst>
          </p:nvPr>
        </p:nvGraphicFramePr>
        <p:xfrm>
          <a:off x="240566" y="1139141"/>
          <a:ext cx="8705666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Направление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деятельности, мероприятие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Сроки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Организация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и проведение заседаний Совета по утвержденной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повестке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Ежемесячно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Методическое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консультирование кураторов и классных руководителей по вопросам организации социально-воспитательной деятельности в институте / УК, проведения конкурсов и мероприятий для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студентов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Ежемесячно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Проведение профильных тренингов и мастер-классов по социально-воспитательной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работе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В течение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4.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Организация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и проведение различных видов мониторинга учебной и </a:t>
                      </a:r>
                      <a:r>
                        <a:rPr lang="ru-RU" sz="1300" b="0" baseline="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внеучебной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деятельности студентов (через онлайн-опросы, анкетирование и т.д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.)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В течение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5.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Организация посещений кураторами / классными руководителями учебных занятий с целью контроля дисциплины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и успеваемости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обучающихся (по графику институтов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В течение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493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50" y="5147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Утверждение плана работы Совета кураторов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и классных руководителей академических групп на 2024-2025 гг.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532440" y="4893258"/>
            <a:ext cx="611560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77838"/>
              </p:ext>
            </p:extLst>
          </p:nvPr>
        </p:nvGraphicFramePr>
        <p:xfrm>
          <a:off x="85274" y="771550"/>
          <a:ext cx="870566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Направление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деятельности, мероприятие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Сроки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Организация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посещений кураторами / классными руководителями студенческих общежитий с целью решения проблемных вопросов и участия в профилактических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мероприятиях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В течение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7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Medium" pitchFamily="2" charset="-52"/>
                        </a:rPr>
                        <a:t>Организация подготовки планов работы куратора / классного руководителя на текущий учебный </a:t>
                      </a:r>
                      <a:r>
                        <a:rPr lang="ru-RU" sz="1200" dirty="0" smtClean="0">
                          <a:latin typeface="Montserrat Medium" pitchFamily="2" charset="-52"/>
                        </a:rPr>
                        <a:t>год</a:t>
                      </a:r>
                      <a:endParaRPr lang="ru-RU" sz="1200" dirty="0"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До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30 сентября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2025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8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 Medium" pitchFamily="2" charset="-52"/>
                        </a:rPr>
                        <a:t>Контроль</a:t>
                      </a:r>
                      <a:r>
                        <a:rPr lang="ru-RU" sz="1200" baseline="0" dirty="0">
                          <a:latin typeface="Montserrat Medium" pitchFamily="2" charset="-52"/>
                        </a:rPr>
                        <a:t> исполнения пунктов плана кураторами / классными руководителями академических групп (ежемесячно – для кураторов групп СПО, в конце семестра – для кураторов групп ВО), анализ отчетов о работе кураторов / классных </a:t>
                      </a:r>
                      <a:r>
                        <a:rPr lang="ru-RU" sz="1200" baseline="0" dirty="0" smtClean="0">
                          <a:latin typeface="Montserrat Medium" pitchFamily="2" charset="-52"/>
                        </a:rPr>
                        <a:t>руководителей</a:t>
                      </a:r>
                      <a:endParaRPr lang="ru-RU" sz="1200" dirty="0"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Ежемесячно (для СПО)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Декабрь 2025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Май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2026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9.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Организация информационной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работы со студентами с целью корректировки данных о принадлежности обучающихся к различным социальным категориям, оказание помощи кураторам / классным руководителям в подготовке актуальных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списков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Ежемесячно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9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work\Now\СибГИУ\4. Брендбук\media\powerpoint\sibsiu_power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8"/>
            <a:ext cx="9144000" cy="514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36412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Сибирский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государственный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индустриальный </a:t>
            </a:r>
          </a:p>
          <a:p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9754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1. Организация промежуточной аттестации студентов: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текущая ситуация, проблемы, вопросы, успешные практики организации учебной дисциплины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обучающихся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794" y="4360757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Проректор по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МПиВД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Л.В.Гордеева</a:t>
            </a:r>
            <a:endParaRPr lang="ru-RU" dirty="0" smtClean="0">
              <a:solidFill>
                <a:schemeClr val="bg1"/>
              </a:solidFill>
              <a:latin typeface="Montserrat Medium" pitchFamily="2" charset="-52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 Medium" pitchFamily="2" charset="-52"/>
                <a:cs typeface="Arial" pitchFamily="34" charset="0"/>
              </a:rPr>
              <a:t>Начальник УО Д.А. Фадеева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963C7-A702-B2EB-E1B0-163E0F98219E}"/>
              </a:ext>
            </a:extLst>
          </p:cNvPr>
          <p:cNvSpPr txBox="1"/>
          <p:nvPr/>
        </p:nvSpPr>
        <p:spPr>
          <a:xfrm>
            <a:off x="8532440" y="46993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045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50" y="5147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Утверждение плана работы Совета кураторов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и классных руководителей академических групп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</a:rPr>
              <a:t>2024-2025 гг.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8748464" y="4893258"/>
            <a:ext cx="395536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DA29F-FA29-458F-9DDA-E9F70EF6650E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67904"/>
              </p:ext>
            </p:extLst>
          </p:nvPr>
        </p:nvGraphicFramePr>
        <p:xfrm>
          <a:off x="107650" y="1091113"/>
          <a:ext cx="8705666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Направление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деятельности, мероприятие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Сроки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Montserrat Medium" pitchFamily="2" charset="-52"/>
                        </a:rPr>
                        <a:t> 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10.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Участие в организации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и проведении адаптационных мероприятий для первокурсников, в </a:t>
                      </a:r>
                      <a:r>
                        <a:rPr lang="ru-RU" sz="1250" b="0" baseline="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т.ч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. организационных собраний студентов, кураторов и классных руководителей, профильных школ для 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студентов-наставников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Сентябрь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2025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11.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Оказание содействия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в организации творческих фестивалей для студентов, спортивных, научно-образовательных и </a:t>
                      </a:r>
                      <a:r>
                        <a:rPr lang="ru-RU" sz="1250" b="0" baseline="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профориентационных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мероприятий.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сентября 2025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Октябрь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–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ноябрь 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2025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Январь, март –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апрель </a:t>
                      </a:r>
                      <a:endParaRPr lang="ru-RU" sz="1250" b="0" baseline="0" dirty="0" smtClean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2026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Май 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2025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12.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aseline="0" dirty="0">
                          <a:latin typeface="Montserrat Medium" pitchFamily="2" charset="-52"/>
                        </a:rPr>
                        <a:t>Организация конкурса «Лучший куратор академической группы», «Лучший классный руководитель академической группы». Поощрение лучших кураторов и классных руководителей академических групп.</a:t>
                      </a:r>
                      <a:endParaRPr lang="ru-RU" sz="1250" dirty="0"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Ноябрь- декабрь 2025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Апрель - Май 2026 </a:t>
                      </a:r>
                      <a:r>
                        <a:rPr lang="ru-RU" sz="1250" b="0" baseline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13.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Montserrat Medium" pitchFamily="2" charset="-52"/>
                        </a:rPr>
                        <a:t>Подготовка</a:t>
                      </a:r>
                      <a:r>
                        <a:rPr lang="ru-RU" sz="1250" baseline="0" dirty="0">
                          <a:latin typeface="Montserrat Medium" pitchFamily="2" charset="-52"/>
                        </a:rPr>
                        <a:t> и утверждение итогового отчета о работе Совета кураторов и классных руководителей академических групп.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aseline="0" dirty="0">
                          <a:latin typeface="Montserrat Medium" pitchFamily="2" charset="-52"/>
                        </a:rPr>
                        <a:t>Утверждение плана работы Совета на будущий учебный год.</a:t>
                      </a:r>
                      <a:endParaRPr lang="ru-RU" sz="1250" dirty="0">
                        <a:latin typeface="Montserrat Medium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Май-июнь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2026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347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обучающихся очной формы обучения </a:t>
            </a:r>
            <a:r>
              <a:rPr lang="ru-RU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программам ВО и СПО с академической </a:t>
            </a:r>
            <a:r>
              <a:rPr lang="ru-RU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задолженностью </a:t>
            </a:r>
          </a:p>
          <a:p>
            <a:pPr lvl="0" algn="ctr"/>
            <a:r>
              <a:rPr lang="ru-RU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(по информации УО)</a:t>
            </a:r>
            <a:endParaRPr lang="ru-RU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2785" y="4515966"/>
            <a:ext cx="8712968" cy="4292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wrap="square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На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25.04.2025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г. 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1435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обучающихся очной формы имеют академическую задолженность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(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11 842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долг)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90D47C32-785B-A10F-B2CE-2775F16FC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996903"/>
              </p:ext>
            </p:extLst>
          </p:nvPr>
        </p:nvGraphicFramePr>
        <p:xfrm>
          <a:off x="827584" y="485465"/>
          <a:ext cx="7477685" cy="407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7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347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Количество должников-иностранцев очной формы обучения (ВО и СПО) по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институтам (по информации УО)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FBA35BE-A378-82C8-8D84-D37BC6F4B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82070"/>
              </p:ext>
            </p:extLst>
          </p:nvPr>
        </p:nvGraphicFramePr>
        <p:xfrm>
          <a:off x="723979" y="655383"/>
          <a:ext cx="7772921" cy="454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07504" y="4371950"/>
            <a:ext cx="8856984" cy="59079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wrap="square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25.04.2025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г.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163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обучающихся-иностранцев имеют академическую задолженность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(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1538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долг)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347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Количество студентов-должников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очной формы обучения по курсам,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чел. (по информации УО)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54ACF990-DAC5-CE9F-5421-1FC7ED683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2908"/>
              </p:ext>
            </p:extLst>
          </p:nvPr>
        </p:nvGraphicFramePr>
        <p:xfrm>
          <a:off x="827584" y="627535"/>
          <a:ext cx="7488832" cy="423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347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Студенты 1 курса </a:t>
            </a:r>
            <a:r>
              <a:rPr lang="ru-RU" b="1" u="sng" dirty="0" err="1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u="sng" dirty="0" err="1"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, имеющие 10 и более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долгов (по информации УО)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0E3B048-630F-ADAF-C0E6-D8EEAACED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104137"/>
              </p:ext>
            </p:extLst>
          </p:nvPr>
        </p:nvGraphicFramePr>
        <p:xfrm>
          <a:off x="611560" y="1092974"/>
          <a:ext cx="7776863" cy="351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07450" y="1203598"/>
            <a:ext cx="36004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Высокий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риск отчисления 108 обучающихся!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3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548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 очной формы обучения, где больше 50% обучающихся </a:t>
            </a:r>
          </a:p>
          <a:p>
            <a:pPr lvl="0"/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академической задолженностью (по информации УО)</a:t>
            </a:r>
            <a:endParaRPr lang="ru-RU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89746"/>
              </p:ext>
            </p:extLst>
          </p:nvPr>
        </p:nvGraphicFramePr>
        <p:xfrm>
          <a:off x="467544" y="1059582"/>
          <a:ext cx="3816424" cy="3394083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576064"/>
                <a:gridCol w="648072"/>
                <a:gridCol w="1656184"/>
              </a:tblGrid>
              <a:tr h="178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 металлургии и материаловедения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МХТ-24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24/19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чел (долги от 10 и выше)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МТ*-24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20/17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чел (долги от 10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МММ-24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чел (долги от 9 и выше)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ММ*-231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24/14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 (долги от 22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ММ*-232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63%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17 и выше)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ММ*-233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 (долги от 17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МТ-23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22/14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 (долги от 18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МТБ-23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17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МХТ-23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 (долги от 22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ММТ*-22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чел (долги от 17 и выше) 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2 по 54 долга</a:t>
                      </a:r>
                      <a:endParaRPr lang="ru-RU" sz="8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МТ*-22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чел (долги от 24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МЦ-22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17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МЧМ*-22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чел (долги от 15 и выше)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29" marR="49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40089"/>
              </p:ext>
            </p:extLst>
          </p:nvPr>
        </p:nvGraphicFramePr>
        <p:xfrm>
          <a:off x="4727600" y="1059582"/>
          <a:ext cx="4104456" cy="1494319"/>
        </p:xfrm>
        <a:graphic>
          <a:graphicData uri="http://schemas.openxmlformats.org/drawingml/2006/table">
            <a:tbl>
              <a:tblPr firstRow="1" firstCol="1" bandRow="1"/>
              <a:tblGrid>
                <a:gridCol w="921529"/>
                <a:gridCol w="651063"/>
                <a:gridCol w="720080"/>
                <a:gridCol w="1811784"/>
              </a:tblGrid>
              <a:tr h="2160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 передовых инженерных 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ПИМИ-232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чел (долги от 17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ПИЭЖД-23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22/12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чел (долги от 18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0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магистратура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ПИТММ-23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 (долги от 14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ПМКМв-23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 (долги от 14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85694"/>
              </p:ext>
            </p:extLst>
          </p:nvPr>
        </p:nvGraphicFramePr>
        <p:xfrm>
          <a:off x="4788024" y="3075806"/>
          <a:ext cx="4044032" cy="549468"/>
        </p:xfrm>
        <a:graphic>
          <a:graphicData uri="http://schemas.openxmlformats.org/drawingml/2006/table">
            <a:tbl>
              <a:tblPr firstRow="1" firstCol="1" bandRow="1"/>
              <a:tblGrid>
                <a:gridCol w="906421"/>
                <a:gridCol w="637625"/>
                <a:gridCol w="716637"/>
                <a:gridCol w="1783349"/>
              </a:tblGrid>
              <a:tr h="1831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Архитектурно-строительный институт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СУ-20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чел (долги от 7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2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44561"/>
              </p:ext>
            </p:extLst>
          </p:nvPr>
        </p:nvGraphicFramePr>
        <p:xfrm>
          <a:off x="323528" y="987574"/>
          <a:ext cx="420087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1050547"/>
                <a:gridCol w="553382"/>
                <a:gridCol w="744430"/>
                <a:gridCol w="1852511"/>
              </a:tblGrid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 информационных технологий и автоматизированных систем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ИВТу-24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6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ИС-242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25/19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чел (долги от 5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ИС-243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27/15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5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ИЭ-М-24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 (долги от 12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ИВТу-23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чел (долги от 11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ИПЭ-23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27/14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 (долги от 11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ИС-232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22/17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21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ИС-233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чел (долги от 13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магистратура (выпуск 2025)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ИВТ-М-23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 (долги от 7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ИВТ-222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 (долги от 10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ИПЭ-22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12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ИС-222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11 и выше)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 (выпуск 2025)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ИЭ-21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8/4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чел (долги от 11 и выше)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2347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 очной формы обучения, где больше 50% обучающихся </a:t>
            </a:r>
          </a:p>
          <a:p>
            <a:pPr lvl="0"/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академической </a:t>
            </a:r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задолженностью (по информации УО)</a:t>
            </a:r>
            <a:endParaRPr lang="ru-RU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97105"/>
              </p:ext>
            </p:extLst>
          </p:nvPr>
        </p:nvGraphicFramePr>
        <p:xfrm>
          <a:off x="4716016" y="987574"/>
          <a:ext cx="4104456" cy="2773324"/>
        </p:xfrm>
        <a:graphic>
          <a:graphicData uri="http://schemas.openxmlformats.org/drawingml/2006/table">
            <a:tbl>
              <a:tblPr firstRow="1" firstCol="1" bandRow="1"/>
              <a:tblGrid>
                <a:gridCol w="890893"/>
                <a:gridCol w="685302"/>
                <a:gridCol w="753833"/>
                <a:gridCol w="1774428"/>
              </a:tblGrid>
              <a:tr h="1440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 горного дела и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геосистем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ГП-241*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24/16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чел (долги от 7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ГП-242*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20/10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 (долги от 8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7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ГД-23*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17/10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чел (долги от 6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ГД-232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16/11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чел (долги от 5 и выше)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ГОР-22*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15/8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 (долги от 7 и выше)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ГЭ-21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 (долги от 9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2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 (выпуск 2026)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ГП-20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26/17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 (долги от 8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ГОР-20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13/8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 (долги от 6 и выше)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ГЭ-20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7/6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 (долги от 5 и выше)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813" y="4867275"/>
            <a:ext cx="5984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ontserrat Medium" pitchFamily="2" charset="-5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ontserrat Medium" pitchFamily="2" charset="-5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ontserrat Medium" pitchFamily="2" charset="-5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ontserrat Medium" pitchFamily="2" charset="-5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ontserrat Medium" pitchFamily="2" charset="-5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fld id="{18922044-A621-4C51-A9A9-C3148B3C8C54}" type="slidenum">
              <a:rPr lang="ru-RU" altLang="ru-RU" sz="1200" b="1">
                <a:latin typeface="Arial" pitchFamily="34" charset="0"/>
                <a:cs typeface="Calibri" pitchFamily="34" charset="0"/>
              </a:rPr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1" dirty="0">
              <a:latin typeface="Aria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3011</Words>
  <Application>Microsoft Office PowerPoint</Application>
  <PresentationFormat>Экран (16:9)</PresentationFormat>
  <Paragraphs>578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 Гаденов</dc:creator>
  <cp:lastModifiedBy>Гордеева Любовь Викторовна</cp:lastModifiedBy>
  <cp:revision>119</cp:revision>
  <cp:lastPrinted>2023-02-16T01:48:55Z</cp:lastPrinted>
  <dcterms:created xsi:type="dcterms:W3CDTF">2022-02-04T02:26:26Z</dcterms:created>
  <dcterms:modified xsi:type="dcterms:W3CDTF">2025-06-03T06:21:55Z</dcterms:modified>
</cp:coreProperties>
</file>