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5" r:id="rId2"/>
    <p:sldId id="306" r:id="rId3"/>
    <p:sldId id="314" r:id="rId4"/>
    <p:sldId id="298" r:id="rId5"/>
    <p:sldId id="299" r:id="rId6"/>
    <p:sldId id="300" r:id="rId7"/>
    <p:sldId id="323" r:id="rId8"/>
    <p:sldId id="324" r:id="rId9"/>
    <p:sldId id="269" r:id="rId10"/>
    <p:sldId id="307" r:id="rId11"/>
    <p:sldId id="309" r:id="rId12"/>
    <p:sldId id="310" r:id="rId13"/>
    <p:sldId id="311" r:id="rId14"/>
    <p:sldId id="312" r:id="rId15"/>
    <p:sldId id="335" r:id="rId16"/>
    <p:sldId id="313" r:id="rId17"/>
    <p:sldId id="315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259" r:id="rId27"/>
    <p:sldId id="271" r:id="rId28"/>
    <p:sldId id="273" r:id="rId29"/>
    <p:sldId id="279" r:id="rId30"/>
    <p:sldId id="274" r:id="rId31"/>
    <p:sldId id="284" r:id="rId32"/>
  </p:sldIdLst>
  <p:sldSz cx="9144000" cy="5143500" type="screen16x9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1 11" initials="1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D09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fad\Downloads\&#1089;&#1074;&#1086;&#1076;%20&#1087;&#1086;%20&#1091;&#1085;&#1080;&#1074;&#1077;&#1088;&#1089;&#1080;&#1090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kratova_nv\Desktop\&#1055;&#1088;&#1086;&#1074;&#1077;&#1088;&#1082;&#1072;\&#1040;&#1090;&#1090;&#1077;&#1089;&#1090;&#1072;&#1094;&#1080;&#1103;%202024-2025\&#1048;&#1090;&#1086;&#1075;&#1080;%20&#1079;&#1080;&#1084;&#1085;&#1077;&#1081;%20&#1089;&#1077;&#1089;&#1089;&#1080;&#1080;%202024\&#1089;&#1074;&#1086;&#1076;%20&#1087;&#1086;%20&#1091;&#1085;&#1080;&#1074;&#1077;&#1088;&#1089;&#1080;&#1090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ad\Downloads\&#1089;&#1074;&#1086;&#1076;%20&#1087;&#1086;%20&#1091;&#1085;&#1080;&#1074;&#1077;&#1088;&#1089;&#1080;&#1090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6920679066498"/>
          <c:y val="7.4558887396349902E-2"/>
          <c:w val="0.81283078951623899"/>
          <c:h val="0.7041309902487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Лист1!$C$108</c:f>
              <c:strCache>
                <c:ptCount val="1"/>
                <c:pt idx="0">
                  <c:v>Абсолютная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Лист1!$B$110:$B$117</c:f>
              <c:strCache>
                <c:ptCount val="8"/>
                <c:pt idx="0">
                  <c:v>ИМиМ</c:v>
                </c:pt>
                <c:pt idx="1">
                  <c:v>ИПИТ</c:v>
                </c:pt>
                <c:pt idx="2">
                  <c:v>АСИ</c:v>
                </c:pt>
                <c:pt idx="3">
                  <c:v>ИТУР</c:v>
                </c:pt>
                <c:pt idx="4">
                  <c:v>ИГДиГ</c:v>
                </c:pt>
                <c:pt idx="5">
                  <c:v>ИИТиАС</c:v>
                </c:pt>
                <c:pt idx="6">
                  <c:v>ИПО</c:v>
                </c:pt>
                <c:pt idx="7">
                  <c:v>ИФКЗиС</c:v>
                </c:pt>
              </c:strCache>
            </c:strRef>
          </c:cat>
          <c:val>
            <c:numRef>
              <c:f>Лист1!$C$110:$C$117</c:f>
              <c:numCache>
                <c:formatCode>0.0</c:formatCode>
                <c:ptCount val="8"/>
                <c:pt idx="0">
                  <c:v>41.666666666666671</c:v>
                </c:pt>
                <c:pt idx="1">
                  <c:v>70.09345794392523</c:v>
                </c:pt>
                <c:pt idx="2">
                  <c:v>59.420289855072461</c:v>
                </c:pt>
                <c:pt idx="3">
                  <c:v>40.983606557377051</c:v>
                </c:pt>
                <c:pt idx="4">
                  <c:v>31.578947368421051</c:v>
                </c:pt>
                <c:pt idx="5">
                  <c:v>41.558441558441558</c:v>
                </c:pt>
                <c:pt idx="6">
                  <c:v>56.862745098039213</c:v>
                </c:pt>
                <c:pt idx="7">
                  <c:v>47.457627118644069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2A-4856-A2BD-6B442720505C}"/>
            </c:ext>
          </c:extLst>
        </c:ser>
        <c:ser>
          <c:idx val="1"/>
          <c:order val="1"/>
          <c:tx>
            <c:strRef>
              <c:f>Лист1!$D$108</c:f>
              <c:strCache>
                <c:ptCount val="1"/>
                <c:pt idx="0">
                  <c:v>Качественная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Лист1!$B$110:$B$117</c:f>
              <c:strCache>
                <c:ptCount val="8"/>
                <c:pt idx="0">
                  <c:v>ИМиМ</c:v>
                </c:pt>
                <c:pt idx="1">
                  <c:v>ИПИТ</c:v>
                </c:pt>
                <c:pt idx="2">
                  <c:v>АСИ</c:v>
                </c:pt>
                <c:pt idx="3">
                  <c:v>ИТУР</c:v>
                </c:pt>
                <c:pt idx="4">
                  <c:v>ИГДиГ</c:v>
                </c:pt>
                <c:pt idx="5">
                  <c:v>ИИТиАС</c:v>
                </c:pt>
                <c:pt idx="6">
                  <c:v>ИПО</c:v>
                </c:pt>
                <c:pt idx="7">
                  <c:v>ИФКЗиС</c:v>
                </c:pt>
              </c:strCache>
            </c:strRef>
          </c:cat>
          <c:val>
            <c:numRef>
              <c:f>Лист1!$D$110:$D$117</c:f>
              <c:numCache>
                <c:formatCode>0.0</c:formatCode>
                <c:ptCount val="8"/>
                <c:pt idx="0">
                  <c:v>21.527777777777779</c:v>
                </c:pt>
                <c:pt idx="1">
                  <c:v>31.308411214953267</c:v>
                </c:pt>
                <c:pt idx="2">
                  <c:v>35.507246376811594</c:v>
                </c:pt>
                <c:pt idx="3">
                  <c:v>14.754098360655737</c:v>
                </c:pt>
                <c:pt idx="4">
                  <c:v>15.789473684210526</c:v>
                </c:pt>
                <c:pt idx="5">
                  <c:v>27.705627705627705</c:v>
                </c:pt>
                <c:pt idx="6">
                  <c:v>42.483660130718953</c:v>
                </c:pt>
                <c:pt idx="7">
                  <c:v>35.593220338983052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2A-4856-A2BD-6B4427205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44896"/>
        <c:axId val="117875072"/>
      </c:barChart>
      <c:catAx>
        <c:axId val="117344896"/>
        <c:scaling>
          <c:orientation val="minMax"/>
        </c:scaling>
        <c:delete val="0"/>
        <c:axPos val="b"/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17875072"/>
        <c:crosses val="autoZero"/>
        <c:auto val="1"/>
        <c:lblAlgn val="ctr"/>
        <c:lblOffset val="100"/>
        <c:tickMarkSkip val="1"/>
        <c:noMultiLvlLbl val="0"/>
      </c:catAx>
      <c:valAx>
        <c:axId val="11787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.0" sourceLinked="1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173448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</c:spPr>
  <c:txPr>
    <a:bodyPr/>
    <a:lstStyle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6B-4C77-902E-1FF7BA4179F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6B-4C77-902E-1FF7BA4179F3}"/>
              </c:ext>
            </c:extLst>
          </c:dPt>
          <c:dLbls>
            <c:dLbl>
              <c:idx val="0"/>
              <c:layout>
                <c:manualLayout>
                  <c:x val="5.5555555555555518E-2"/>
                  <c:y val="-2.867383152882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1 курс</a:t>
                    </a:r>
                  </a:p>
                  <a:p>
                    <a:r>
                      <a:rPr lang="ru-RU" b="1" dirty="0"/>
                      <a:t> 50,0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6B-4C77-902E-1FF7BA4179F3}"/>
                </c:ext>
              </c:extLst>
            </c:dLbl>
            <c:dLbl>
              <c:idx val="1"/>
              <c:layout>
                <c:manualLayout>
                  <c:x val="4.3209876543209839E-2"/>
                  <c:y val="-0.1083233635533274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2 курс</a:t>
                    </a:r>
                  </a:p>
                  <a:p>
                    <a:r>
                      <a:rPr lang="ru-RU" b="1" dirty="0"/>
                      <a:t> 54,4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26B-4C77-902E-1FF7BA4179F3}"/>
                </c:ext>
              </c:extLst>
            </c:dLbl>
            <c:dLbl>
              <c:idx val="2"/>
              <c:layout>
                <c:manualLayout>
                  <c:x val="5.4647795771864481E-2"/>
                  <c:y val="-6.847418752276295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3 курс</a:t>
                    </a:r>
                  </a:p>
                  <a:p>
                    <a:r>
                      <a:rPr lang="ru-RU" b="1" dirty="0"/>
                      <a:t> 39,0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26B-4C77-902E-1FF7BA4179F3}"/>
                </c:ext>
              </c:extLst>
            </c:dLbl>
            <c:dLbl>
              <c:idx val="3"/>
              <c:layout>
                <c:manualLayout>
                  <c:x val="-7.0833205464532423E-2"/>
                  <c:y val="3.761416520664782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4 курс</a:t>
                    </a:r>
                  </a:p>
                  <a:p>
                    <a:r>
                      <a:rPr lang="ru-RU" b="1" dirty="0"/>
                      <a:t> 35,7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26B-4C77-902E-1FF7BA4179F3}"/>
                </c:ext>
              </c:extLst>
            </c:dLbl>
            <c:dLbl>
              <c:idx val="4"/>
              <c:layout>
                <c:manualLayout>
                  <c:x val="-1.6461067366579183E-2"/>
                  <c:y val="-7.327756946254501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5 курс</a:t>
                    </a:r>
                  </a:p>
                  <a:p>
                    <a:r>
                      <a:rPr lang="ru-RU" b="1" dirty="0"/>
                      <a:t> 28,0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26B-4C77-902E-1FF7BA4179F3}"/>
                </c:ext>
              </c:extLst>
            </c:dLbl>
            <c:dLbl>
              <c:idx val="5"/>
              <c:layout>
                <c:manualLayout>
                  <c:x val="-2.4691358024691381E-2"/>
                  <c:y val="-5.4161681776663743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6 курс</a:t>
                    </a:r>
                  </a:p>
                  <a:p>
                    <a:r>
                      <a:rPr lang="ru-RU" b="1"/>
                      <a:t> 3,9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26B-4C77-902E-1FF7BA4179F3}"/>
                </c:ext>
              </c:extLst>
            </c:dLbl>
            <c:dLbl>
              <c:idx val="6"/>
              <c:layout>
                <c:manualLayout>
                  <c:x val="-2.4691520041476348E-2"/>
                  <c:y val="-2.54878502478417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магистры</a:t>
                    </a:r>
                  </a:p>
                  <a:p>
                    <a:r>
                      <a:rPr lang="ru-RU" b="1" dirty="0"/>
                      <a:t> 43,6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26B-4C77-902E-1FF7BA417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Лист1!$M$78:$M$84</c:f>
              <c:strCache>
                <c:ptCount val="7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  <c:pt idx="6">
                  <c:v>магистры</c:v>
                </c:pt>
              </c:strCache>
            </c:strRef>
          </c:cat>
          <c:val>
            <c:numRef>
              <c:f>Лист1!$N$78:$N$84</c:f>
              <c:numCache>
                <c:formatCode>0.0</c:formatCode>
                <c:ptCount val="7"/>
                <c:pt idx="0">
                  <c:v>49.569707401032673</c:v>
                </c:pt>
                <c:pt idx="1">
                  <c:v>54.305977710233009</c:v>
                </c:pt>
                <c:pt idx="2">
                  <c:v>38.926174496644272</c:v>
                </c:pt>
                <c:pt idx="3">
                  <c:v>34.73837209302328</c:v>
                </c:pt>
                <c:pt idx="4">
                  <c:v>27.488151658767762</c:v>
                </c:pt>
                <c:pt idx="5">
                  <c:v>3.9473684210526314</c:v>
                </c:pt>
                <c:pt idx="6">
                  <c:v>46.788990825688082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26B-4C77-902E-1FF7BA417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3063123705212E-2"/>
          <c:y val="1.9931427372267278E-2"/>
          <c:w val="0.92340213832449991"/>
          <c:h val="0.79717917145008577"/>
        </c:manualLayout>
      </c:layout>
      <c:lineChart>
        <c:grouping val="standard"/>
        <c:varyColors val="0"/>
        <c:ser>
          <c:idx val="0"/>
          <c:order val="0"/>
          <c:tx>
            <c:strRef>
              <c:f>Лист3!$T$3</c:f>
              <c:strCache>
                <c:ptCount val="1"/>
                <c:pt idx="0">
                  <c:v>абс.</c:v>
                </c:pt>
              </c:strCache>
            </c:strRef>
          </c:tx>
          <c:spPr>
            <a:ln>
              <a:solidFill>
                <a:srgbClr val="0078BF"/>
              </a:solidFill>
            </a:ln>
          </c:spPr>
          <c:marker>
            <c:symbol val="diamond"/>
            <c:size val="7"/>
            <c:spPr>
              <a:solidFill>
                <a:schemeClr val="tx2"/>
              </a:solidFill>
            </c:spPr>
          </c:marker>
          <c:dLbls>
            <c:dLbl>
              <c:idx val="0"/>
              <c:layout>
                <c:manualLayout>
                  <c:x val="-3.888888888888889E-2"/>
                  <c:y val="-4.166666666666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F6-4758-B67E-A5D8AC06F16C}"/>
                </c:ext>
              </c:extLst>
            </c:dLbl>
            <c:dLbl>
              <c:idx val="1"/>
              <c:layout>
                <c:manualLayout>
                  <c:x val="5.5555555555556061E-3"/>
                  <c:y val="3.70370370370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F6-4758-B67E-A5D8AC06F16C}"/>
                </c:ext>
              </c:extLst>
            </c:dLbl>
            <c:dLbl>
              <c:idx val="2"/>
              <c:layout>
                <c:manualLayout>
                  <c:x val="-7.7821011673151752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F6-4758-B67E-A5D8AC06F16C}"/>
                </c:ext>
              </c:extLst>
            </c:dLbl>
            <c:dLbl>
              <c:idx val="3"/>
              <c:layout>
                <c:manualLayout>
                  <c:x val="-4.4444444444444467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F6-4758-B67E-A5D8AC06F16C}"/>
                </c:ext>
              </c:extLst>
            </c:dLbl>
            <c:dLbl>
              <c:idx val="4"/>
              <c:layout>
                <c:manualLayout>
                  <c:x val="-5.555555555555555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F6-4758-B67E-A5D8AC06F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Лист3!$S$4:$S$8</c:f>
              <c:strCache>
                <c:ptCount val="5"/>
                <c:pt idx="0">
                  <c:v>2020/2021</c:v>
                </c:pt>
                <c:pt idx="1">
                  <c:v>2021/2022</c:v>
                </c:pt>
                <c:pt idx="2">
                  <c:v>2022/2023</c:v>
                </c:pt>
                <c:pt idx="3">
                  <c:v>2023/2024</c:v>
                </c:pt>
                <c:pt idx="4">
                  <c:v>2024/2025</c:v>
                </c:pt>
              </c:strCache>
            </c:strRef>
          </c:cat>
          <c:val>
            <c:numRef>
              <c:f>Лист3!$T$4:$T$8</c:f>
              <c:numCache>
                <c:formatCode>General</c:formatCode>
                <c:ptCount val="5"/>
                <c:pt idx="0">
                  <c:v>65</c:v>
                </c:pt>
                <c:pt idx="1">
                  <c:v>56.4</c:v>
                </c:pt>
                <c:pt idx="2">
                  <c:v>65.099999999999994</c:v>
                </c:pt>
                <c:pt idx="3">
                  <c:v>57.1</c:v>
                </c:pt>
                <c:pt idx="4">
                  <c:v>55.7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3F6-4758-B67E-A5D8AC06F16C}"/>
            </c:ext>
          </c:extLst>
        </c:ser>
        <c:ser>
          <c:idx val="1"/>
          <c:order val="1"/>
          <c:tx>
            <c:strRef>
              <c:f>Лист3!$U$3</c:f>
              <c:strCache>
                <c:ptCount val="1"/>
                <c:pt idx="0">
                  <c:v>кач.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3.6111111111111122E-2"/>
                  <c:y val="-6.018518518518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F6-4758-B67E-A5D8AC06F16C}"/>
                </c:ext>
              </c:extLst>
            </c:dLbl>
            <c:dLbl>
              <c:idx val="1"/>
              <c:layout>
                <c:manualLayout>
                  <c:x val="1.6666666666666725E-2"/>
                  <c:y val="-4.6296296296296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F6-4758-B67E-A5D8AC06F16C}"/>
                </c:ext>
              </c:extLst>
            </c:dLbl>
            <c:dLbl>
              <c:idx val="2"/>
              <c:layout>
                <c:manualLayout>
                  <c:x val="0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F6-4758-B67E-A5D8AC06F16C}"/>
                </c:ext>
              </c:extLst>
            </c:dLbl>
            <c:dLbl>
              <c:idx val="3"/>
              <c:layout>
                <c:manualLayout>
                  <c:x val="-3.0555555555555561E-2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F6-4758-B67E-A5D8AC06F16C}"/>
                </c:ext>
              </c:extLst>
            </c:dLbl>
            <c:dLbl>
              <c:idx val="4"/>
              <c:layout>
                <c:manualLayout>
                  <c:x val="-1.388888888888889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F6-4758-B67E-A5D8AC06F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Лист3!$S$4:$S$8</c:f>
              <c:strCache>
                <c:ptCount val="5"/>
                <c:pt idx="0">
                  <c:v>2020/2021</c:v>
                </c:pt>
                <c:pt idx="1">
                  <c:v>2021/2022</c:v>
                </c:pt>
                <c:pt idx="2">
                  <c:v>2022/2023</c:v>
                </c:pt>
                <c:pt idx="3">
                  <c:v>2023/2024</c:v>
                </c:pt>
                <c:pt idx="4">
                  <c:v>2024/2025</c:v>
                </c:pt>
              </c:strCache>
            </c:strRef>
          </c:cat>
          <c:val>
            <c:numRef>
              <c:f>Лист3!$U$4:$U$8</c:f>
              <c:numCache>
                <c:formatCode>General</c:formatCode>
                <c:ptCount val="5"/>
                <c:pt idx="0">
                  <c:v>43.2</c:v>
                </c:pt>
                <c:pt idx="1">
                  <c:v>40.799999999999997</c:v>
                </c:pt>
                <c:pt idx="2">
                  <c:v>50.7</c:v>
                </c:pt>
                <c:pt idx="3">
                  <c:v>42.8</c:v>
                </c:pt>
                <c:pt idx="4">
                  <c:v>41.8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13F6-4758-B67E-A5D8AC06F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46624"/>
        <c:axId val="119968896"/>
      </c:lineChart>
      <c:catAx>
        <c:axId val="11994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9968896"/>
        <c:crosses val="autoZero"/>
        <c:auto val="1"/>
        <c:lblAlgn val="ctr"/>
        <c:lblOffset val="100"/>
        <c:noMultiLvlLbl val="0"/>
      </c:catAx>
      <c:valAx>
        <c:axId val="119968896"/>
        <c:scaling>
          <c:orientation val="minMax"/>
          <c:min val="3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9946624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390903376939162E-2"/>
          <c:y val="0.108711686355837"/>
          <c:w val="0.58109583536678266"/>
          <c:h val="0.64492756977619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прием на 1 курс, чел.</c:v>
                </c:pt>
              </c:strCache>
            </c:strRef>
          </c:tx>
          <c:marker>
            <c:symbol val="diamond"/>
            <c:size val="3"/>
          </c:marker>
          <c:dLbls>
            <c:dLbl>
              <c:idx val="0"/>
              <c:layout>
                <c:manualLayout>
                  <c:x val="-3.57488306860081E-2"/>
                  <c:y val="-5.2663901541803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5-4FD8-AAB4-A7292BA8CC90}"/>
                </c:ext>
              </c:extLst>
            </c:dLbl>
            <c:dLbl>
              <c:idx val="1"/>
              <c:layout>
                <c:manualLayout>
                  <c:x val="-8.9524548761909389E-4"/>
                  <c:y val="-5.97285492558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5-4FD8-AAB4-A7292BA8CC9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15-4FD8-AAB4-A7292BA8CC90}"/>
                </c:ext>
              </c:extLst>
            </c:dLbl>
            <c:dLbl>
              <c:idx val="3"/>
              <c:layout>
                <c:manualLayout>
                  <c:x val="-1.3273747257409057E-2"/>
                  <c:y val="-7.666586428668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5-4FD8-AAB4-A7292BA8CC9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15-4FD8-AAB4-A7292BA8CC90}"/>
                </c:ext>
              </c:extLst>
            </c:dLbl>
            <c:dLbl>
              <c:idx val="5"/>
              <c:layout>
                <c:manualLayout>
                  <c:x val="-1.8901725080467068E-2"/>
                  <c:y val="-5.211583149822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15-4FD8-AAB4-A7292BA8CC9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15-4FD8-AAB4-A7292BA8CC90}"/>
                </c:ext>
              </c:extLst>
            </c:dLbl>
            <c:dLbl>
              <c:idx val="7"/>
              <c:layout>
                <c:manualLayout>
                  <c:x val="-1.8571447169667257E-2"/>
                  <c:y val="-7.0461320216775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15-4FD8-AAB4-A7292BA8CC90}"/>
                </c:ext>
              </c:extLst>
            </c:dLbl>
            <c:dLbl>
              <c:idx val="8"/>
              <c:layout>
                <c:manualLayout>
                  <c:x val="-2.4859863528135139E-2"/>
                  <c:y val="-0.10769482403189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15-4FD8-AAB4-A7292BA8CC90}"/>
                </c:ext>
              </c:extLst>
            </c:dLbl>
            <c:dLbl>
              <c:idx val="9"/>
              <c:layout>
                <c:manualLayout>
                  <c:x val="-1.8373350794901287E-2"/>
                  <c:y val="-9.918867199788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15-4FD8-AAB4-A7292BA8C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2020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154</c:v>
                </c:pt>
                <c:pt idx="1">
                  <c:v>223</c:v>
                </c:pt>
                <c:pt idx="2">
                  <c:v>270</c:v>
                </c:pt>
                <c:pt idx="3">
                  <c:v>350</c:v>
                </c:pt>
                <c:pt idx="4">
                  <c:v>450</c:v>
                </c:pt>
                <c:pt idx="5">
                  <c:v>580</c:v>
                </c:pt>
                <c:pt idx="6">
                  <c:v>650</c:v>
                </c:pt>
                <c:pt idx="7">
                  <c:v>670</c:v>
                </c:pt>
                <c:pt idx="8">
                  <c:v>690</c:v>
                </c:pt>
                <c:pt idx="9">
                  <c:v>690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D15-4FD8-AAB4-A7292BA8CC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контингент иностранных студентов, чел.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5.6939891090128786E-3"/>
                  <c:y val="-0.10582157538051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15-4FD8-AAB4-A7292BA8CC90}"/>
                </c:ext>
              </c:extLst>
            </c:dLbl>
            <c:dLbl>
              <c:idx val="1"/>
              <c:layout>
                <c:manualLayout>
                  <c:x val="-1.2811475495278977E-2"/>
                  <c:y val="-0.1528533866607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15-4FD8-AAB4-A7292BA8CC90}"/>
                </c:ext>
              </c:extLst>
            </c:dLbl>
            <c:dLbl>
              <c:idx val="2"/>
              <c:layout>
                <c:manualLayout>
                  <c:x val="-9.9644809407725375E-3"/>
                  <c:y val="-0.14109543384068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15-4FD8-AAB4-A7292BA8CC90}"/>
                </c:ext>
              </c:extLst>
            </c:dLbl>
            <c:dLbl>
              <c:idx val="3"/>
              <c:layout>
                <c:manualLayout>
                  <c:x val="-1.7081967327038636E-2"/>
                  <c:y val="-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15-4FD8-AAB4-A7292BA8CC90}"/>
                </c:ext>
              </c:extLst>
            </c:dLbl>
            <c:dLbl>
              <c:idx val="4"/>
              <c:layout>
                <c:manualLayout>
                  <c:x val="-2.2775956436051514E-2"/>
                  <c:y val="-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15-4FD8-AAB4-A7292BA8CC90}"/>
                </c:ext>
              </c:extLst>
            </c:dLbl>
            <c:dLbl>
              <c:idx val="5"/>
              <c:layout>
                <c:manualLayout>
                  <c:x val="-2.9893442822317613E-2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15-4FD8-AAB4-A7292BA8CC90}"/>
                </c:ext>
              </c:extLst>
            </c:dLbl>
            <c:dLbl>
              <c:idx val="6"/>
              <c:layout>
                <c:manualLayout>
                  <c:x val="-3.4163934654077223E-2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15-4FD8-AAB4-A7292BA8CC90}"/>
                </c:ext>
              </c:extLst>
            </c:dLbl>
            <c:dLbl>
              <c:idx val="7"/>
              <c:layout>
                <c:manualLayout>
                  <c:x val="-2.5623063076957737E-2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15-4FD8-AAB4-A7292BA8CC90}"/>
                </c:ext>
              </c:extLst>
            </c:dLbl>
            <c:dLbl>
              <c:idx val="8"/>
              <c:layout>
                <c:manualLayout>
                  <c:x val="-1.9928961881545075E-2"/>
                  <c:y val="-0.10582157538051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15-4FD8-AAB4-A7292BA8CC90}"/>
                </c:ext>
              </c:extLst>
            </c:dLbl>
            <c:dLbl>
              <c:idx val="9"/>
              <c:layout>
                <c:manualLayout>
                  <c:x val="-2.7046448267811173E-2"/>
                  <c:y val="-0.10582157538051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15-4FD8-AAB4-A7292BA8CC90}"/>
                </c:ext>
              </c:extLst>
            </c:dLbl>
            <c:dLbl>
              <c:idx val="10"/>
              <c:layout>
                <c:manualLayout>
                  <c:x val="-3.1316940099570832E-2"/>
                  <c:y val="-9.854275450875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15-4FD8-AAB4-A7292BA8CC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2020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448</c:v>
                </c:pt>
                <c:pt idx="1">
                  <c:v>550</c:v>
                </c:pt>
                <c:pt idx="2">
                  <c:v>800</c:v>
                </c:pt>
                <c:pt idx="3">
                  <c:v>897</c:v>
                </c:pt>
                <c:pt idx="4">
                  <c:v>1300</c:v>
                </c:pt>
                <c:pt idx="5">
                  <c:v>1600</c:v>
                </c:pt>
                <c:pt idx="6">
                  <c:v>2000</c:v>
                </c:pt>
                <c:pt idx="7">
                  <c:v>2300</c:v>
                </c:pt>
                <c:pt idx="8">
                  <c:v>2500</c:v>
                </c:pt>
                <c:pt idx="9">
                  <c:v>2700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2D15-4FD8-AAB4-A7292BA8C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30784"/>
        <c:axId val="28232320"/>
      </c:lineChart>
      <c:catAx>
        <c:axId val="2823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232320"/>
        <c:crosses val="autoZero"/>
        <c:auto val="1"/>
        <c:lblAlgn val="ctr"/>
        <c:lblOffset val="100"/>
        <c:noMultiLvlLbl val="0"/>
      </c:catAx>
      <c:valAx>
        <c:axId val="282323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230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60271691423779E-2"/>
          <c:y val="0.10678773787039535"/>
          <c:w val="0.57860842259356804"/>
          <c:h val="0.6755777135873791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Прием на первый курс, чел.</c:v>
                </c:pt>
              </c:strCache>
            </c:strRef>
          </c:tx>
          <c:spPr>
            <a:ln>
              <a:solidFill>
                <a:srgbClr val="0078BF"/>
              </a:solidFill>
            </a:ln>
          </c:spPr>
          <c:marker>
            <c:spPr>
              <a:solidFill>
                <a:srgbClr val="0078BF"/>
              </a:solidFill>
              <a:ln>
                <a:solidFill>
                  <a:srgbClr val="0078BF"/>
                </a:solidFill>
              </a:ln>
            </c:spPr>
          </c:marker>
          <c:dPt>
            <c:idx val="5"/>
            <c:marker>
              <c:symbol val="diamond"/>
              <c:size val="14"/>
              <c:spPr>
                <a:solidFill>
                  <a:srgbClr val="00B050"/>
                </a:solidFill>
                <a:ln>
                  <a:solidFill>
                    <a:srgbClr val="0078BF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24C-4168-B514-726FE59E580F}"/>
              </c:ext>
            </c:extLst>
          </c:dPt>
          <c:dLbls>
            <c:dLbl>
              <c:idx val="0"/>
              <c:layout>
                <c:manualLayout>
                  <c:x val="-3.3198925609572792E-2"/>
                  <c:y val="-0.15117367911501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4C-4168-B514-726FE59E580F}"/>
                </c:ext>
              </c:extLst>
            </c:dLbl>
            <c:dLbl>
              <c:idx val="1"/>
              <c:layout>
                <c:manualLayout>
                  <c:x val="-3.7348791310769389E-2"/>
                  <c:y val="-0.1091809904719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4C-4168-B514-726FE59E580F}"/>
                </c:ext>
              </c:extLst>
            </c:dLbl>
            <c:dLbl>
              <c:idx val="2"/>
              <c:layout>
                <c:manualLayout>
                  <c:x val="-4.149865701196595E-2"/>
                  <c:y val="-0.1091809904719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4C-4168-B514-726FE59E580F}"/>
                </c:ext>
              </c:extLst>
            </c:dLbl>
            <c:dLbl>
              <c:idx val="3"/>
              <c:layout>
                <c:manualLayout>
                  <c:x val="-2.6974127057777894E-2"/>
                  <c:y val="-0.11757952820057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4C-4168-B514-726FE59E580F}"/>
                </c:ext>
              </c:extLst>
            </c:dLbl>
            <c:dLbl>
              <c:idx val="4"/>
              <c:layout>
                <c:manualLayout>
                  <c:x val="-3.7348791310769389E-2"/>
                  <c:y val="-0.11757952820057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4C-4168-B514-726FE59E5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154</c:v>
                </c:pt>
                <c:pt idx="1">
                  <c:v>154</c:v>
                </c:pt>
                <c:pt idx="2">
                  <c:v>152</c:v>
                </c:pt>
                <c:pt idx="3">
                  <c:v>146</c:v>
                </c:pt>
                <c:pt idx="4">
                  <c:v>138</c:v>
                </c:pt>
                <c:pt idx="5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24C-4168-B514-726FE59E58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Контингент иностранных студентов, чел.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2824261356581294E-2"/>
                  <c:y val="-0.12597806592918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4C-4168-B514-726FE59E580F}"/>
                </c:ext>
              </c:extLst>
            </c:dLbl>
            <c:dLbl>
              <c:idx val="1"/>
              <c:layout>
                <c:manualLayout>
                  <c:x val="-3.1123992758974494E-2"/>
                  <c:y val="-0.12597806592918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4C-4168-B514-726FE59E580F}"/>
                </c:ext>
              </c:extLst>
            </c:dLbl>
            <c:dLbl>
              <c:idx val="2"/>
              <c:layout>
                <c:manualLayout>
                  <c:x val="-2.9049059908376192E-2"/>
                  <c:y val="-0.11757952820057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4C-4168-B514-726FE59E580F}"/>
                </c:ext>
              </c:extLst>
            </c:dLbl>
            <c:dLbl>
              <c:idx val="3"/>
              <c:layout>
                <c:manualLayout>
                  <c:x val="-2.6974127057777894E-2"/>
                  <c:y val="-0.14277514138640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4C-4168-B514-726FE59E580F}"/>
                </c:ext>
              </c:extLst>
            </c:dLbl>
            <c:dLbl>
              <c:idx val="4"/>
              <c:layout>
                <c:manualLayout>
                  <c:x val="-3.7348791310769389E-2"/>
                  <c:y val="-0.1091809904719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4C-4168-B514-726FE59E58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609</c:v>
                </c:pt>
                <c:pt idx="1">
                  <c:v>535</c:v>
                </c:pt>
                <c:pt idx="2">
                  <c:v>478</c:v>
                </c:pt>
                <c:pt idx="3">
                  <c:v>448</c:v>
                </c:pt>
                <c:pt idx="4">
                  <c:v>434</c:v>
                </c:pt>
                <c:pt idx="5">
                  <c:v>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924C-4168-B514-726FE59E5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03008"/>
        <c:axId val="33004544"/>
      </c:lineChart>
      <c:catAx>
        <c:axId val="330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004544"/>
        <c:crosses val="autoZero"/>
        <c:auto val="1"/>
        <c:lblAlgn val="ctr"/>
        <c:lblOffset val="100"/>
        <c:noMultiLvlLbl val="0"/>
      </c:catAx>
      <c:valAx>
        <c:axId val="33004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3300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80371461994424"/>
          <c:y val="0.2262804132874125"/>
          <c:w val="0.34519628538005581"/>
          <c:h val="0.5474391734251750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AD-484E-B601-2E704059AD4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AD-484E-B601-2E704059AD48}"/>
              </c:ext>
            </c:extLst>
          </c:dPt>
          <c:dLbls>
            <c:dLbl>
              <c:idx val="0"/>
              <c:layout>
                <c:manualLayout>
                  <c:x val="2.5482446394845083E-2"/>
                  <c:y val="-1.74938002640926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D-484E-B601-2E704059AD48}"/>
                </c:ext>
              </c:extLst>
            </c:dLbl>
            <c:dLbl>
              <c:idx val="1"/>
              <c:layout>
                <c:manualLayout>
                  <c:x val="6.1004332851905341E-3"/>
                  <c:y val="-4.96586638906810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D-484E-B601-2E704059AD48}"/>
                </c:ext>
              </c:extLst>
            </c:dLbl>
            <c:dLbl>
              <c:idx val="2"/>
              <c:layout>
                <c:manualLayout>
                  <c:x val="-3.4217309187868021E-2"/>
                  <c:y val="1.83919438236916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D-484E-B601-2E704059A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прошли аттестацию</c:v>
                </c:pt>
                <c:pt idx="1">
                  <c:v>отчислено</c:v>
                </c:pt>
                <c:pt idx="2">
                  <c:v>академическая задолженность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AD-484E-B601-2E704059AD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92028663481836"/>
          <c:y val="0.20178309287604373"/>
          <c:w val="0.34038801244306188"/>
          <c:h val="0.59643381424791253"/>
        </c:manualLayout>
      </c:layout>
      <c:overlay val="0"/>
      <c:txPr>
        <a:bodyPr/>
        <a:lstStyle/>
        <a:p>
          <a:pPr>
            <a:defRPr sz="1000" baseline="0">
              <a:solidFill>
                <a:schemeClr val="tx1"/>
              </a:solidFill>
              <a:latin typeface="+mn-lt"/>
              <a:ea typeface="Arial Unicode MS" panose="020B0604020202020204" pitchFamily="34" charset="-12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прошли аттестацию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ИМИМ</c:v>
                </c:pt>
                <c:pt idx="1">
                  <c:v>ИТУР</c:v>
                </c:pt>
                <c:pt idx="2">
                  <c:v>АСИ</c:v>
                </c:pt>
                <c:pt idx="3">
                  <c:v>ИИТИАС</c:v>
                </c:pt>
                <c:pt idx="4">
                  <c:v>ИПИТ</c:v>
                </c:pt>
                <c:pt idx="5">
                  <c:v>ИГДИГ</c:v>
                </c:pt>
                <c:pt idx="6">
                  <c:v>ИФКЗИС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E2-449A-9007-48D61E6894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отчислены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ИМИМ</c:v>
                </c:pt>
                <c:pt idx="1">
                  <c:v>ИТУР</c:v>
                </c:pt>
                <c:pt idx="2">
                  <c:v>АСИ</c:v>
                </c:pt>
                <c:pt idx="3">
                  <c:v>ИИТИАС</c:v>
                </c:pt>
                <c:pt idx="4">
                  <c:v>ИПИТ</c:v>
                </c:pt>
                <c:pt idx="5">
                  <c:v>ИГДИГ</c:v>
                </c:pt>
                <c:pt idx="6">
                  <c:v>ИФКЗИС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E2-449A-9007-48D61E6894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академическая задолженность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ИМИМ</c:v>
                </c:pt>
                <c:pt idx="1">
                  <c:v>ИТУР</c:v>
                </c:pt>
                <c:pt idx="2">
                  <c:v>АСИ</c:v>
                </c:pt>
                <c:pt idx="3">
                  <c:v>ИИТИАС</c:v>
                </c:pt>
                <c:pt idx="4">
                  <c:v>ИПИТ</c:v>
                </c:pt>
                <c:pt idx="5">
                  <c:v>ИГДИГ</c:v>
                </c:pt>
                <c:pt idx="6">
                  <c:v>ИФКЗИС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19</c:v>
                </c:pt>
                <c:pt idx="1">
                  <c:v>5</c:v>
                </c:pt>
                <c:pt idx="2">
                  <c:v>6</c:v>
                </c:pt>
                <c:pt idx="3">
                  <c:v>20</c:v>
                </c:pt>
                <c:pt idx="4">
                  <c:v>28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E2-449A-9007-48D61E6894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123328"/>
        <c:axId val="33149696"/>
      </c:barChart>
      <c:catAx>
        <c:axId val="3312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Montserrat Medium"/>
              </a:defRPr>
            </a:pPr>
            <a:endParaRPr lang="ru-RU"/>
          </a:p>
        </c:txPr>
        <c:crossAx val="33149696"/>
        <c:crosses val="autoZero"/>
        <c:auto val="1"/>
        <c:lblAlgn val="ctr"/>
        <c:lblOffset val="100"/>
        <c:noMultiLvlLbl val="0"/>
      </c:catAx>
      <c:valAx>
        <c:axId val="33149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3123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aseline="0">
              <a:latin typeface="Montserrat Medium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0.51786</cdr:x>
      <cdr:y>0.87273</cdr:y>
    </cdr:from>
    <cdr:to>
      <cdr:x>0.57803</cdr:x>
      <cdr:y>0.92286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176464" y="3456384"/>
          <a:ext cx="485290" cy="1985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0.61607</cdr:x>
      <cdr:y>0.81818</cdr:y>
    </cdr:from>
    <cdr:to>
      <cdr:x>0.67624</cdr:x>
      <cdr:y>0.86831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968552" y="3240360"/>
          <a:ext cx="485290" cy="1985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Montserrat Medium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2D68B-5661-47DA-867C-2D8CFDB6CBEB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7BEE4-AF08-4725-9A3E-97C0714E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61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2D733-74F8-4FE5-AD90-F104795149FB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18E5-1142-4928-BEB3-5DAF8ACA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Сохранность</a:t>
            </a:r>
            <a:r>
              <a:rPr lang="ru-RU" baseline="0" dirty="0"/>
              <a:t> контингента стоит задачей и в разрезе иностранных студентов. В этом году мы вместе с дирекциями взяли под контроль успеваемость 1 курса, всего 115 студентов. На слайде итоги 1 сессии.</a:t>
            </a:r>
          </a:p>
          <a:p>
            <a:endParaRPr lang="ru-RU" baseline="0" dirty="0"/>
          </a:p>
          <a:p>
            <a:r>
              <a:rPr lang="ru-RU" baseline="0" dirty="0"/>
              <a:t>27  успешно прошли аттестацию</a:t>
            </a:r>
          </a:p>
          <a:p>
            <a:pPr marL="228600" indent="-228600">
              <a:buAutoNum type="arabicPlain" startAt="4"/>
            </a:pPr>
            <a:r>
              <a:rPr lang="ru-RU" baseline="0" dirty="0"/>
              <a:t>Отчислены</a:t>
            </a:r>
          </a:p>
          <a:p>
            <a:pPr marL="0" indent="0">
              <a:buNone/>
            </a:pPr>
            <a:r>
              <a:rPr lang="ru-RU" baseline="0" dirty="0"/>
              <a:t>84 сформировалась академическая задолженность, у 40 человек долги больше чем по 3 дисциплинам (1/3)</a:t>
            </a:r>
          </a:p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aseline="0" dirty="0"/>
              <a:t>Корректирующие меры на слайде, но их пока не достаточно.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0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о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0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4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76CD-639F-43FC-9778-CDDE9E58141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k.com/public199207089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Заседание Совета кураторов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и классных руководителей академических групп</a:t>
            </a:r>
          </a:p>
          <a:p>
            <a:pPr algn="ctr"/>
            <a:r>
              <a:rPr lang="ru-RU" sz="2500" b="1" i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1 апреля 2025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4329979"/>
            <a:ext cx="464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Л.В. Гордеева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32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43758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2. Организация мероприятий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по направлению экологического воспитания студентов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(субботники,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экологические акции).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6211" y="4514645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963C7-A702-B2EB-E1B0-163E0F98219E}"/>
              </a:ext>
            </a:extLst>
          </p:cNvPr>
          <p:cNvSpPr txBox="1"/>
          <p:nvPr/>
        </p:nvSpPr>
        <p:spPr>
          <a:xfrm>
            <a:off x="8551279" y="469931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10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3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47" y="-136412"/>
            <a:ext cx="9141244" cy="5279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053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График проведения субботников с участием обучающихся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и работников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на период с апреля по май </a:t>
            </a:r>
            <a:r>
              <a:rPr lang="ru-RU" b="1" dirty="0" smtClean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 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г.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 рамках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Всекузбасских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субботников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613003" y="47665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11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9FA3A86-1D64-6783-05C1-26349E4C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84273"/>
              </p:ext>
            </p:extLst>
          </p:nvPr>
        </p:nvGraphicFramePr>
        <p:xfrm>
          <a:off x="128255" y="943868"/>
          <a:ext cx="8836233" cy="3775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789">
                  <a:extLst>
                    <a:ext uri="{9D8B030D-6E8A-4147-A177-3AD203B41FA5}">
                      <a16:colId xmlns="" xmlns:a16="http://schemas.microsoft.com/office/drawing/2014/main" val="3277301664"/>
                    </a:ext>
                  </a:extLst>
                </a:gridCol>
                <a:gridCol w="1242547">
                  <a:extLst>
                    <a:ext uri="{9D8B030D-6E8A-4147-A177-3AD203B41FA5}">
                      <a16:colId xmlns="" xmlns:a16="http://schemas.microsoft.com/office/drawing/2014/main" val="3156259073"/>
                    </a:ext>
                  </a:extLst>
                </a:gridCol>
                <a:gridCol w="1569289">
                  <a:extLst>
                    <a:ext uri="{9D8B030D-6E8A-4147-A177-3AD203B41FA5}">
                      <a16:colId xmlns="" xmlns:a16="http://schemas.microsoft.com/office/drawing/2014/main" val="2781556596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66009256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50164716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466621529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413267006"/>
                    </a:ext>
                  </a:extLst>
                </a:gridCol>
              </a:tblGrid>
              <a:tr h="1123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№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Дата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и время сбора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проведения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Участники 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Количество человек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Ответственные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1119918015"/>
                  </a:ext>
                </a:extLst>
              </a:tr>
              <a:tr h="36004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cap="all" baseline="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 baseline="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800" cap="all" baseline="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 – Большой университетский субботник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cap="all" baseline="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844884"/>
                  </a:ext>
                </a:extLst>
              </a:tr>
              <a:tr h="1178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(работники)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200" b="1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(обучающиеся)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главного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Корпуса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</a:rPr>
                        <a:t>Тротуар университета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</a:rPr>
                        <a:t>по ул. Кирова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Парк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им. Е.И. Дроздецкого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Памятник Е.И. </a:t>
                      </a:r>
                      <a:r>
                        <a:rPr lang="ru-RU" sz="1200" dirty="0" err="1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Дроздецкому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Работники 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СибГИУ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Корнев Е.С.,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проректор по УИК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Гордеева Л.В.,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проректор по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МПиВД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 структурных подразделений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Директора институтов / УК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969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2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47" y="-136412"/>
            <a:ext cx="9141244" cy="5279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053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График проведения субботников с участием обучающихся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и работников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на период с апреля по май </a:t>
            </a:r>
            <a:r>
              <a:rPr lang="ru-RU" b="1" dirty="0" smtClean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 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г.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 рамках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Всекузбасских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субботников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613003" y="47665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12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9FA3A86-1D64-6783-05C1-26349E4C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1993"/>
              </p:ext>
            </p:extLst>
          </p:nvPr>
        </p:nvGraphicFramePr>
        <p:xfrm>
          <a:off x="128255" y="1079595"/>
          <a:ext cx="8840640" cy="367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677">
                  <a:extLst>
                    <a:ext uri="{9D8B030D-6E8A-4147-A177-3AD203B41FA5}">
                      <a16:colId xmlns="" xmlns:a16="http://schemas.microsoft.com/office/drawing/2014/main" val="3277301664"/>
                    </a:ext>
                  </a:extLst>
                </a:gridCol>
                <a:gridCol w="1213021">
                  <a:extLst>
                    <a:ext uri="{9D8B030D-6E8A-4147-A177-3AD203B41FA5}">
                      <a16:colId xmlns="" xmlns:a16="http://schemas.microsoft.com/office/drawing/2014/main" val="3156259073"/>
                    </a:ext>
                  </a:extLst>
                </a:gridCol>
                <a:gridCol w="1695417">
                  <a:extLst>
                    <a:ext uri="{9D8B030D-6E8A-4147-A177-3AD203B41FA5}">
                      <a16:colId xmlns="" xmlns:a16="http://schemas.microsoft.com/office/drawing/2014/main" val="2781556596"/>
                    </a:ext>
                  </a:extLst>
                </a:gridCol>
                <a:gridCol w="1865133">
                  <a:extLst>
                    <a:ext uri="{9D8B030D-6E8A-4147-A177-3AD203B41FA5}">
                      <a16:colId xmlns="" xmlns:a16="http://schemas.microsoft.com/office/drawing/2014/main" val="19752284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858860909"/>
                    </a:ext>
                  </a:extLst>
                </a:gridCol>
                <a:gridCol w="1145806">
                  <a:extLst>
                    <a:ext uri="{9D8B030D-6E8A-4147-A177-3AD203B41FA5}">
                      <a16:colId xmlns="" xmlns:a16="http://schemas.microsoft.com/office/drawing/2014/main" val="1085638970"/>
                    </a:ext>
                  </a:extLst>
                </a:gridCol>
                <a:gridCol w="1374474">
                  <a:extLst>
                    <a:ext uri="{9D8B030D-6E8A-4147-A177-3AD203B41FA5}">
                      <a16:colId xmlns="" xmlns:a16="http://schemas.microsoft.com/office/drawing/2014/main" val="2015128417"/>
                    </a:ext>
                  </a:extLst>
                </a:gridCol>
              </a:tblGrid>
              <a:tr h="927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№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Дата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и время сбора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проведения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Участники 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Количество человек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 Medium" panose="00000600000000000000" pitchFamily="2" charset="-52"/>
                        </a:rPr>
                        <a:t>Ответственные</a:t>
                      </a:r>
                      <a:endParaRPr lang="ru-RU" sz="120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1119918015"/>
                  </a:ext>
                </a:extLst>
              </a:tr>
              <a:tr h="1178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главного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корпуса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Парк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им. Е.И.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Дроздецкого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(уборка оставшихся листьев,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мусора, крупных</a:t>
                      </a:r>
                      <a:r>
                        <a:rPr lang="ru-RU" sz="1200" baseline="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веток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Захарова Н.В.,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зам. директора АСИ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 Ю.А.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9696372"/>
                  </a:ext>
                </a:extLst>
              </a:tr>
              <a:tr h="1287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Галеева Н.В.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УК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</a:t>
                      </a:r>
                      <a:r>
                        <a:rPr lang="ru-RU" sz="1200" i="1" baseline="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Ю.А</a:t>
                      </a: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060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0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47" y="-136412"/>
            <a:ext cx="9141244" cy="5279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053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График проведения субботников с участием обучающихся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и работников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на период с апреля по май 2024 г.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 рамках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Всекузбасских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субботников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613003" y="47665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13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9FA3A86-1D64-6783-05C1-26349E4C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57611"/>
              </p:ext>
            </p:extLst>
          </p:nvPr>
        </p:nvGraphicFramePr>
        <p:xfrm>
          <a:off x="128255" y="1079595"/>
          <a:ext cx="8840640" cy="367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677">
                  <a:extLst>
                    <a:ext uri="{9D8B030D-6E8A-4147-A177-3AD203B41FA5}">
                      <a16:colId xmlns="" xmlns:a16="http://schemas.microsoft.com/office/drawing/2014/main" val="3277301664"/>
                    </a:ext>
                  </a:extLst>
                </a:gridCol>
                <a:gridCol w="1213021">
                  <a:extLst>
                    <a:ext uri="{9D8B030D-6E8A-4147-A177-3AD203B41FA5}">
                      <a16:colId xmlns="" xmlns:a16="http://schemas.microsoft.com/office/drawing/2014/main" val="3156259073"/>
                    </a:ext>
                  </a:extLst>
                </a:gridCol>
                <a:gridCol w="1695417">
                  <a:extLst>
                    <a:ext uri="{9D8B030D-6E8A-4147-A177-3AD203B41FA5}">
                      <a16:colId xmlns="" xmlns:a16="http://schemas.microsoft.com/office/drawing/2014/main" val="2781556596"/>
                    </a:ext>
                  </a:extLst>
                </a:gridCol>
                <a:gridCol w="1865133">
                  <a:extLst>
                    <a:ext uri="{9D8B030D-6E8A-4147-A177-3AD203B41FA5}">
                      <a16:colId xmlns="" xmlns:a16="http://schemas.microsoft.com/office/drawing/2014/main" val="19752284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858860909"/>
                    </a:ext>
                  </a:extLst>
                </a:gridCol>
                <a:gridCol w="1145806">
                  <a:extLst>
                    <a:ext uri="{9D8B030D-6E8A-4147-A177-3AD203B41FA5}">
                      <a16:colId xmlns="" xmlns:a16="http://schemas.microsoft.com/office/drawing/2014/main" val="1085638970"/>
                    </a:ext>
                  </a:extLst>
                </a:gridCol>
                <a:gridCol w="1374474">
                  <a:extLst>
                    <a:ext uri="{9D8B030D-6E8A-4147-A177-3AD203B41FA5}">
                      <a16:colId xmlns="" xmlns:a16="http://schemas.microsoft.com/office/drawing/2014/main" val="2015128417"/>
                    </a:ext>
                  </a:extLst>
                </a:gridCol>
              </a:tblGrid>
              <a:tr h="927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№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Дата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и время сбора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проведения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Участники 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Количество человек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 Medium" panose="00000600000000000000" pitchFamily="2" charset="-52"/>
                        </a:rPr>
                        <a:t>Ответственные</a:t>
                      </a:r>
                      <a:endParaRPr lang="ru-RU" sz="120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1119918015"/>
                  </a:ext>
                </a:extLst>
              </a:tr>
              <a:tr h="1178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 2025 г.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металлургический корпус,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 стороны храма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Бардина, 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Участок около храма, КЦ, </a:t>
                      </a:r>
                      <a:endParaRPr lang="ru-RU" sz="1200" dirty="0" smtClean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металлургический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корпус, парковка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ИМиМ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Сергеева Л.В.,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зам. директора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ИМиМ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 Ю.А.,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9696372"/>
                  </a:ext>
                </a:extLst>
              </a:tr>
              <a:tr h="1287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ИПиТ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Грекова Н.Ю.,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зам. директора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 Ю.А.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060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78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47" y="-136412"/>
            <a:ext cx="9141244" cy="5279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053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График проведения субботников с участием обучающихся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и работников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на период с апреля по май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 рамках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Всекузбасских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субботников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613003" y="47665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Cambria" panose="02040503050406030204" pitchFamily="18" charset="0"/>
                <a:cs typeface="+mn-cs"/>
              </a:rPr>
              <a:t>14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52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9FA3A86-1D64-6783-05C1-26349E4C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6268"/>
              </p:ext>
            </p:extLst>
          </p:nvPr>
        </p:nvGraphicFramePr>
        <p:xfrm>
          <a:off x="128255" y="1079595"/>
          <a:ext cx="8840640" cy="367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677">
                  <a:extLst>
                    <a:ext uri="{9D8B030D-6E8A-4147-A177-3AD203B41FA5}">
                      <a16:colId xmlns="" xmlns:a16="http://schemas.microsoft.com/office/drawing/2014/main" val="3277301664"/>
                    </a:ext>
                  </a:extLst>
                </a:gridCol>
                <a:gridCol w="1213021">
                  <a:extLst>
                    <a:ext uri="{9D8B030D-6E8A-4147-A177-3AD203B41FA5}">
                      <a16:colId xmlns="" xmlns:a16="http://schemas.microsoft.com/office/drawing/2014/main" val="3156259073"/>
                    </a:ext>
                  </a:extLst>
                </a:gridCol>
                <a:gridCol w="1323895">
                  <a:extLst>
                    <a:ext uri="{9D8B030D-6E8A-4147-A177-3AD203B41FA5}">
                      <a16:colId xmlns="" xmlns:a16="http://schemas.microsoft.com/office/drawing/2014/main" val="2781556596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9752284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858860909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085638970"/>
                    </a:ext>
                  </a:extLst>
                </a:gridCol>
                <a:gridCol w="1804607">
                  <a:extLst>
                    <a:ext uri="{9D8B030D-6E8A-4147-A177-3AD203B41FA5}">
                      <a16:colId xmlns="" xmlns:a16="http://schemas.microsoft.com/office/drawing/2014/main" val="2015128417"/>
                    </a:ext>
                  </a:extLst>
                </a:gridCol>
              </a:tblGrid>
              <a:tr h="927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№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Дата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и время сбора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проведения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Участники 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Количество человек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Ответственные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1119918015"/>
                  </a:ext>
                </a:extLst>
              </a:tr>
              <a:tr h="58948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апреля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 в горно-технологический корпус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Бардина, 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входа в горно-технологический корпус,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общежитий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ИТУР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Шипунова В.В.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ИЭиМ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 Ю.А.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9696372"/>
                  </a:ext>
                </a:extLst>
              </a:tr>
              <a:tr h="589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ИИТиАС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Живаго Р.Э.,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зам. директора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ИИТиАС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 Ю.А.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8075160"/>
                  </a:ext>
                </a:extLst>
              </a:tr>
              <a:tr h="1287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ИГДиГ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Садыков</a:t>
                      </a:r>
                      <a:r>
                        <a:rPr lang="ru-RU" sz="1200" i="1" baseline="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А.А.</a:t>
                      </a: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ИГДиГ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 Ю.А.,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060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47" y="-136412"/>
            <a:ext cx="9141244" cy="5279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053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График проведения субботников с участием обучающихся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и работников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на период с апреля по май </a:t>
            </a:r>
            <a:r>
              <a:rPr lang="ru-RU" b="1" dirty="0" smtClean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 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г.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 рамках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Всекузбасских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субботников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613003" y="47665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15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9FA3A86-1D64-6783-05C1-26349E4C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03307"/>
              </p:ext>
            </p:extLst>
          </p:nvPr>
        </p:nvGraphicFramePr>
        <p:xfrm>
          <a:off x="128255" y="1079595"/>
          <a:ext cx="8840640" cy="373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677">
                  <a:extLst>
                    <a:ext uri="{9D8B030D-6E8A-4147-A177-3AD203B41FA5}">
                      <a16:colId xmlns="" xmlns:a16="http://schemas.microsoft.com/office/drawing/2014/main" val="3277301664"/>
                    </a:ext>
                  </a:extLst>
                </a:gridCol>
                <a:gridCol w="1213021">
                  <a:extLst>
                    <a:ext uri="{9D8B030D-6E8A-4147-A177-3AD203B41FA5}">
                      <a16:colId xmlns="" xmlns:a16="http://schemas.microsoft.com/office/drawing/2014/main" val="3156259073"/>
                    </a:ext>
                  </a:extLst>
                </a:gridCol>
                <a:gridCol w="1695417">
                  <a:extLst>
                    <a:ext uri="{9D8B030D-6E8A-4147-A177-3AD203B41FA5}">
                      <a16:colId xmlns="" xmlns:a16="http://schemas.microsoft.com/office/drawing/2014/main" val="2781556596"/>
                    </a:ext>
                  </a:extLst>
                </a:gridCol>
                <a:gridCol w="1865133">
                  <a:extLst>
                    <a:ext uri="{9D8B030D-6E8A-4147-A177-3AD203B41FA5}">
                      <a16:colId xmlns="" xmlns:a16="http://schemas.microsoft.com/office/drawing/2014/main" val="19752284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858860909"/>
                    </a:ext>
                  </a:extLst>
                </a:gridCol>
                <a:gridCol w="1145806">
                  <a:extLst>
                    <a:ext uri="{9D8B030D-6E8A-4147-A177-3AD203B41FA5}">
                      <a16:colId xmlns="" xmlns:a16="http://schemas.microsoft.com/office/drawing/2014/main" val="1085638970"/>
                    </a:ext>
                  </a:extLst>
                </a:gridCol>
                <a:gridCol w="1374474">
                  <a:extLst>
                    <a:ext uri="{9D8B030D-6E8A-4147-A177-3AD203B41FA5}">
                      <a16:colId xmlns="" xmlns:a16="http://schemas.microsoft.com/office/drawing/2014/main" val="2015128417"/>
                    </a:ext>
                  </a:extLst>
                </a:gridCol>
              </a:tblGrid>
              <a:tr h="988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№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Дата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и время сбора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проведения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Участники 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Количество человек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 Medium" panose="00000600000000000000" pitchFamily="2" charset="-52"/>
                        </a:rPr>
                        <a:t>Ответственные</a:t>
                      </a:r>
                      <a:endParaRPr lang="ru-RU" sz="120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1119918015"/>
                  </a:ext>
                </a:extLst>
              </a:tr>
              <a:tr h="1178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мая 2025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главного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корпуса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Тротуар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 по ул. Кирова 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до памятника Е.И.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Дроздецкому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Montserrat Medium" pitchFamily="2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Парк Е.И.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Дроздецкого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 (локация памятника «Черный тюльпан»)</a:t>
                      </a: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Montserrat Medium" pitchFamily="2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Студенческий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Montserrat Medium" pitchFamily="2" charset="-52"/>
                          <a:ea typeface="+mn-ea"/>
                          <a:cs typeface="+mn-cs"/>
                        </a:rPr>
                        <a:t> сквер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</a:rPr>
                        <a:t>ИПО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 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25 человек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 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</a:rPr>
                        <a:t>Капустина Л.И.,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</a:rPr>
                        <a:t>зам. директора ИПО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</a:rPr>
                        <a:t>Прибыткова Ю.А.,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</a:rPr>
                        <a:t>начальник </a:t>
                      </a:r>
                      <a:r>
                        <a:rPr lang="ru-RU" sz="1200" dirty="0" err="1" smtClean="0">
                          <a:effectLst/>
                          <a:latin typeface="Montserrat Medium" panose="00000600000000000000" pitchFamily="2" charset="-52"/>
                        </a:rPr>
                        <a:t>ОВиСР</a:t>
                      </a:r>
                      <a:endParaRPr lang="ru-RU" sz="1200" dirty="0" smtClean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3659696372"/>
                  </a:ext>
                </a:extLst>
              </a:tr>
              <a:tr h="1287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Montserrat Medium" panose="00000600000000000000" pitchFamily="2" charset="-52"/>
                        </a:rPr>
                        <a:t>ИФКЗиС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</a:rPr>
                        <a:t>20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человек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 smtClean="0">
                          <a:effectLst/>
                          <a:latin typeface="Montserrat Medium" panose="00000600000000000000" pitchFamily="2" charset="-52"/>
                        </a:rPr>
                        <a:t>Голева</a:t>
                      </a: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</a:rPr>
                        <a:t> О.С., </a:t>
                      </a:r>
                      <a:endParaRPr lang="ru-RU" sz="1200" i="1" dirty="0">
                        <a:effectLst/>
                        <a:latin typeface="Montserrat Medium" panose="00000600000000000000" pitchFamily="2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зам. директора </a:t>
                      </a:r>
                      <a:r>
                        <a:rPr lang="ru-RU" sz="1200" dirty="0" err="1" smtClean="0">
                          <a:effectLst/>
                          <a:latin typeface="Montserrat Medium" panose="00000600000000000000" pitchFamily="2" charset="-52"/>
                        </a:rPr>
                        <a:t>ИФКЗиС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</a:rPr>
                        <a:t>Прибыткова Ю.А.,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118060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34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47" y="-136412"/>
            <a:ext cx="9141244" cy="5279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053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График проведения субботников с участием обучающихся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и работников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на период с апреля по май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 рамках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Всекузбасских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субботников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613003" y="47665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Cambria" panose="02040503050406030204" pitchFamily="18" charset="0"/>
                <a:cs typeface="+mn-cs"/>
              </a:rPr>
              <a:t>16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52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9FA3A86-1D64-6783-05C1-26349E4C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52549"/>
              </p:ext>
            </p:extLst>
          </p:nvPr>
        </p:nvGraphicFramePr>
        <p:xfrm>
          <a:off x="128255" y="1079596"/>
          <a:ext cx="8840640" cy="3752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677">
                  <a:extLst>
                    <a:ext uri="{9D8B030D-6E8A-4147-A177-3AD203B41FA5}">
                      <a16:colId xmlns="" xmlns:a16="http://schemas.microsoft.com/office/drawing/2014/main" val="3277301664"/>
                    </a:ext>
                  </a:extLst>
                </a:gridCol>
                <a:gridCol w="1213021">
                  <a:extLst>
                    <a:ext uri="{9D8B030D-6E8A-4147-A177-3AD203B41FA5}">
                      <a16:colId xmlns="" xmlns:a16="http://schemas.microsoft.com/office/drawing/2014/main" val="3156259073"/>
                    </a:ext>
                  </a:extLst>
                </a:gridCol>
                <a:gridCol w="1323895">
                  <a:extLst>
                    <a:ext uri="{9D8B030D-6E8A-4147-A177-3AD203B41FA5}">
                      <a16:colId xmlns="" xmlns:a16="http://schemas.microsoft.com/office/drawing/2014/main" val="2781556596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9752284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858860909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085638970"/>
                    </a:ext>
                  </a:extLst>
                </a:gridCol>
                <a:gridCol w="1804607">
                  <a:extLst>
                    <a:ext uri="{9D8B030D-6E8A-4147-A177-3AD203B41FA5}">
                      <a16:colId xmlns="" xmlns:a16="http://schemas.microsoft.com/office/drawing/2014/main" val="2015128417"/>
                    </a:ext>
                  </a:extLst>
                </a:gridCol>
              </a:tblGrid>
              <a:tr h="715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№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Дата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и время сбора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проведения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субботника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Участники 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Количество человек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</a:rPr>
                        <a:t>Ответственные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7" marR="58777" marT="0" marB="0"/>
                </a:tc>
                <a:extLst>
                  <a:ext uri="{0D108BD9-81ED-4DB2-BD59-A6C34878D82A}">
                    <a16:rowId xmlns="" xmlns:a16="http://schemas.microsoft.com/office/drawing/2014/main" val="1119918015"/>
                  </a:ext>
                </a:extLst>
              </a:tr>
              <a:tr h="1072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мая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Холл главного корпуса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Кирова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Студенческий сквер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(побелка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Бордюров, уборка мусора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Бойцы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студенческох</a:t>
                      </a:r>
                      <a:r>
                        <a:rPr lang="ru-RU" sz="1200" baseline="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отрядов</a:t>
                      </a:r>
                      <a:endParaRPr lang="ru-RU" sz="1200" dirty="0" smtClean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СибГИУ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Прибыткова Ю.А., </a:t>
                      </a: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ОВиСР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Гладышев А.,</a:t>
                      </a: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командир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Штаба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студенческих отрядов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СибГИУ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9696372"/>
                  </a:ext>
                </a:extLst>
              </a:tr>
              <a:tr h="1072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мая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Холл главного корпуса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Кирова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Студенческий сквер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(побелка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деревьев, уборка мусора)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6967675"/>
                  </a:ext>
                </a:extLst>
              </a:tr>
              <a:tr h="826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ЭКОЛОГИЧЕСКИЕ</a:t>
                      </a:r>
                      <a:r>
                        <a:rPr lang="ru-RU" sz="1200" baseline="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АКЦИИ ОТ ГУДЛАЙН, В РАМКАХ ПРОЕКТА «ЗЕЛЕНАЯ ВЕСНА» И ДР.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effectLst/>
                          <a:latin typeface="Montserrat Medium" panose="000006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ПО ЗАПРОСУ МИНОБРА</a:t>
                      </a: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 Medium" panose="000006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76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43758"/>
            <a:ext cx="6336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3. Утверждение перечня мероприятий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патриотического характера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на период апреля – июня </a:t>
            </a: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2025 </a:t>
            </a:r>
            <a:r>
              <a:rPr lang="ru-RU" sz="22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г</a:t>
            </a: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.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Общий цикл патриотических мероприятий к 80-летию Победы </a:t>
            </a:r>
            <a:endParaRPr lang="ru-RU" sz="22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211" y="4514645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17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4" y="12378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 ExtraBold" panose="00000900000000000000" pitchFamily="2" charset="-52"/>
              </a:rPr>
              <a:t>Формы патриотической работы, предусмотренные </a:t>
            </a:r>
          </a:p>
          <a:p>
            <a:pPr algn="ctr"/>
            <a:r>
              <a:rPr lang="ru-RU" b="1" dirty="0">
                <a:latin typeface="Montserrat ExtraBold" panose="00000900000000000000" pitchFamily="2" charset="-52"/>
              </a:rPr>
              <a:t>планом патриотических мероприятий </a:t>
            </a:r>
            <a:r>
              <a:rPr lang="ru-RU" b="1" dirty="0" err="1">
                <a:latin typeface="Montserrat ExtraBold" panose="00000900000000000000" pitchFamily="2" charset="-52"/>
              </a:rPr>
              <a:t>СибГИУ</a:t>
            </a:r>
            <a:endParaRPr lang="ru-RU" b="1" dirty="0">
              <a:latin typeface="Montserrat ExtraBold" panose="00000900000000000000" pitchFamily="2" charset="-5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733557"/>
            <a:ext cx="8784976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1.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Открытые лекции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по отечественной истории, в т.ч. от официальных спикеров российского общества «Знание</a:t>
            </a:r>
            <a:r>
              <a:rPr lang="ru-RU" altLang="ru-RU" sz="1350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», ветеранов войны и военной службы.</a:t>
            </a:r>
            <a:endParaRPr lang="ru-RU" altLang="ru-RU" sz="1350" dirty="0">
              <a:solidFill>
                <a:srgbClr val="000000"/>
              </a:solidFill>
              <a:latin typeface="Montserrat Medium" panose="00000600000000000000" pitchFamily="2" charset="-52"/>
              <a:ea typeface="Calibri" pitchFamily="34" charset="0"/>
              <a:cs typeface="Calibri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2.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Кураторские </a:t>
            </a:r>
            <a:r>
              <a:rPr lang="ru-RU" altLang="ru-RU" sz="1350" b="1" i="1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часы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в связи с памятными датами </a:t>
            </a:r>
            <a:r>
              <a:rPr lang="ru-RU" altLang="ru-RU" sz="1350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России, профильная кураторская работа.</a:t>
            </a:r>
            <a:endParaRPr lang="ru-RU" altLang="ru-RU" sz="1350" dirty="0">
              <a:solidFill>
                <a:srgbClr val="000000"/>
              </a:solidFill>
              <a:latin typeface="Montserrat Medium" panose="00000600000000000000" pitchFamily="2" charset="-52"/>
              <a:ea typeface="Calibri" pitchFamily="34" charset="0"/>
              <a:cs typeface="Calibri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3</a:t>
            </a: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Экскурсии,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в т.ч. виртуальные, в музей истории </a:t>
            </a:r>
            <a:r>
              <a:rPr lang="ru-RU" altLang="ru-RU" sz="1350" dirty="0" err="1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СибГИУ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и др. музеи города. 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4</a:t>
            </a: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Тематические экспозиции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на историческую тематику, в т.ч. выставки книг.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5</a:t>
            </a: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Творческие конкурсы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и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фестивали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патриотической направленности.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6</a:t>
            </a: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Научно-образовательные форумы, конференции, олимпиады, викторины.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7</a:t>
            </a: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Спортивные соревнования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, приуроченные к памятным датам и дням воинской славы России.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8</a:t>
            </a: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Патриотические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экологические акции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9</a:t>
            </a: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Волонтерская деятельность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в рамках патриотического добровольчества.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10.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Размещение информации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патриотического характера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в социальных сетях, на сайте университета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и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плазменных экранах </a:t>
            </a:r>
            <a:r>
              <a:rPr lang="ru-RU" altLang="ru-RU" sz="1350" b="1" i="1" dirty="0" err="1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СибГИУ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. 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11.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Патриотические интенсивы, обучающие школы, круглые </a:t>
            </a:r>
            <a:r>
              <a:rPr lang="ru-RU" altLang="ru-RU" sz="1350" b="1" i="1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столы, проектные сессии.</a:t>
            </a:r>
            <a:endParaRPr lang="ru-RU" altLang="ru-RU" sz="1350" b="1" i="1" dirty="0">
              <a:solidFill>
                <a:srgbClr val="000000"/>
              </a:solidFill>
              <a:latin typeface="Montserrat Medium" panose="00000600000000000000" pitchFamily="2" charset="-52"/>
              <a:ea typeface="Calibri" pitchFamily="34" charset="0"/>
              <a:cs typeface="Calibri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12.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Торжественные </a:t>
            </a:r>
            <a:r>
              <a:rPr lang="ru-RU" altLang="ru-RU" sz="1350" b="1" i="1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мероприятия, ректорские приемы </a:t>
            </a:r>
            <a:r>
              <a:rPr lang="ru-RU" altLang="ru-RU" sz="1350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в </a:t>
            </a:r>
            <a:r>
              <a:rPr lang="ru-RU" altLang="ru-RU" sz="1350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честь памятных дат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с приглашением членов Городского комитета ветеранов войны и военной </a:t>
            </a:r>
            <a:r>
              <a:rPr lang="ru-RU" altLang="ru-RU" sz="1350" b="1" i="1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службы, участников СВО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13.</a:t>
            </a:r>
            <a:r>
              <a:rPr lang="ru-RU" altLang="ru-RU" sz="1350" b="1" i="1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Работа </a:t>
            </a:r>
            <a:r>
              <a:rPr lang="ru-RU" altLang="ru-RU" sz="1350" b="1" i="1" dirty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вузовского патриотического клуба «По праву памяти. Поиск</a:t>
            </a:r>
            <a:r>
              <a:rPr lang="ru-RU" altLang="ru-RU" sz="1350" b="1" i="1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».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14. </a:t>
            </a:r>
            <a:r>
              <a:rPr lang="ru-RU" altLang="ru-RU" sz="1350" b="1" i="1" dirty="0" smtClean="0">
                <a:solidFill>
                  <a:srgbClr val="000000"/>
                </a:solidFill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Тематические просмотры отечественных патриотических фильмов.</a:t>
            </a:r>
            <a:endParaRPr lang="ru-RU" altLang="ru-RU" sz="1350" b="1" dirty="0">
              <a:solidFill>
                <a:srgbClr val="C00000"/>
              </a:solidFill>
              <a:latin typeface="Montserrat Medium" panose="00000600000000000000" pitchFamily="2" charset="-52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460432" y="465998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18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670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75" y="123478"/>
            <a:ext cx="77695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Перечень </a:t>
            </a:r>
            <a:r>
              <a:rPr lang="ru-RU" sz="1700" b="1" u="sng" dirty="0" smtClean="0">
                <a:latin typeface="Montserrat ExtraBold" panose="00000900000000000000" pitchFamily="2" charset="-52"/>
              </a:rPr>
              <a:t>проведенных</a:t>
            </a:r>
            <a:r>
              <a:rPr lang="ru-RU" sz="1700" b="1" dirty="0" smtClean="0">
                <a:latin typeface="Montserrat ExtraBold" panose="00000900000000000000" pitchFamily="2" charset="-52"/>
              </a:rPr>
              <a:t> мероприятий,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приуроченных к празднованию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80-летнего юбилея Победы в Великой Отечественной войне</a:t>
            </a:r>
            <a:endParaRPr lang="ru-RU" sz="1700" b="1" dirty="0">
              <a:latin typeface="Montserrat ExtraBold" panose="000009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639944" y="473199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19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60" y="1066420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1. </a:t>
            </a:r>
            <a:r>
              <a:rPr lang="ru-RU" sz="1400" b="1" kern="100" dirty="0" smtClean="0">
                <a:latin typeface="Montserrat Medium" pitchFamily="2" charset="-52"/>
                <a:ea typeface="Times New Roman"/>
              </a:rPr>
              <a:t>Ежемесячные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 встречи, </a:t>
            </a:r>
            <a:r>
              <a:rPr lang="ru-RU" sz="1400" b="1" kern="100" dirty="0" smtClean="0">
                <a:latin typeface="Montserrat Medium" pitchFamily="2" charset="-52"/>
                <a:ea typeface="Times New Roman"/>
              </a:rPr>
              <a:t>открытые лекции по Отечественной истории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при участии членов Городского комитета ветеранов войны и военной службы, спикеров общества «Знание», участников специальной военной операции.  </a:t>
            </a:r>
          </a:p>
          <a:p>
            <a:pPr algn="just"/>
            <a:endParaRPr lang="ru-RU" sz="1400" kern="100" dirty="0" smtClean="0"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4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2. </a:t>
            </a:r>
            <a:r>
              <a:rPr lang="ru-RU" sz="1400" b="1" kern="100" dirty="0" smtClean="0">
                <a:latin typeface="Montserrat Medium" pitchFamily="2" charset="-52"/>
                <a:ea typeface="Times New Roman"/>
              </a:rPr>
              <a:t>Тематические экскурсии в музей боевой и трудовой славы </a:t>
            </a:r>
            <a:r>
              <a:rPr lang="ru-RU" sz="1400" b="1" kern="100" dirty="0" err="1" smtClean="0">
                <a:latin typeface="Montserrat Medium" pitchFamily="2" charset="-52"/>
                <a:ea typeface="Times New Roman"/>
              </a:rPr>
              <a:t>СибГИУ</a:t>
            </a:r>
            <a:r>
              <a:rPr lang="ru-RU" sz="1400" b="1" kern="100" dirty="0">
                <a:latin typeface="Montserrat Medium" pitchFamily="2" charset="-52"/>
                <a:ea typeface="Times New Roman"/>
              </a:rPr>
              <a:t>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(победитель</a:t>
            </a:r>
            <a:r>
              <a:rPr lang="ru-RU" altLang="ru-RU" sz="1400" b="1" dirty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400" b="1" dirty="0" smtClean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Городского</a:t>
            </a:r>
            <a:r>
              <a:rPr lang="ru-RU" altLang="ru-RU" sz="1400" dirty="0" smtClean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конкурса </a:t>
            </a:r>
            <a:r>
              <a:rPr lang="ru-RU" altLang="ru-RU" sz="1400" b="1" dirty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видеофильмов</a:t>
            </a:r>
            <a:r>
              <a:rPr lang="ru-RU" altLang="ru-RU" sz="1400" b="1" i="1" dirty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400" b="1" dirty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о музеях </a:t>
            </a:r>
            <a:r>
              <a:rPr lang="ru-RU" altLang="ru-RU" sz="1400" dirty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образовательных учреждений г. Новокузнецка, </a:t>
            </a:r>
            <a:r>
              <a:rPr lang="ru-RU" altLang="ru-RU" sz="1400" dirty="0" smtClean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посвященного </a:t>
            </a:r>
            <a:r>
              <a:rPr lang="ru-RU" altLang="ru-RU" sz="1400" dirty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80-летию празднования Победы в Великой Отечественной войне «Мы память бережно храним</a:t>
            </a:r>
            <a:r>
              <a:rPr lang="ru-RU" altLang="ru-RU" sz="1400" dirty="0" smtClean="0">
                <a:latin typeface="Montserrat Medium" panose="00000600000000000000" pitchFamily="2" charset="-52"/>
                <a:ea typeface="Calibri" pitchFamily="34" charset="0"/>
                <a:cs typeface="Calibri" pitchFamily="34" charset="0"/>
              </a:rPr>
              <a:t>»).</a:t>
            </a:r>
            <a:r>
              <a:rPr lang="ru-RU" sz="1400" kern="100" dirty="0" smtClean="0">
                <a:solidFill>
                  <a:srgbClr val="C00000"/>
                </a:solidFill>
                <a:latin typeface="Montserrat Medium" pitchFamily="2" charset="-52"/>
                <a:ea typeface="Times New Roman"/>
              </a:rPr>
              <a:t> </a:t>
            </a:r>
            <a:endParaRPr lang="ru-RU" sz="1400" b="1" kern="100" dirty="0" smtClean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pPr algn="ctr"/>
            <a:r>
              <a:rPr lang="ru-RU" sz="1400" b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Лекции и экскурсии приурочены к памятным датам России ,</a:t>
            </a:r>
          </a:p>
          <a:p>
            <a:pPr algn="ctr"/>
            <a:r>
              <a:rPr lang="ru-RU" sz="1400" b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 в том числе к памятным датам Великой отечественной войны</a:t>
            </a:r>
          </a:p>
          <a:p>
            <a:pPr algn="just"/>
            <a:r>
              <a:rPr lang="ru-RU" sz="1300" b="1" i="1" dirty="0">
                <a:latin typeface="Montserrat Medium" pitchFamily="2" charset="-52"/>
              </a:rPr>
              <a:t>-3 сентября 1945 г. </a:t>
            </a:r>
            <a:r>
              <a:rPr lang="ru-RU" sz="1300" dirty="0">
                <a:latin typeface="Montserrat Medium" pitchFamily="2" charset="-52"/>
              </a:rPr>
              <a:t>- День окончания Второй Мировой войны</a:t>
            </a:r>
          </a:p>
          <a:p>
            <a:r>
              <a:rPr lang="ru-RU" sz="1300" b="1" i="1" dirty="0">
                <a:latin typeface="Montserrat Medium" pitchFamily="2" charset="-52"/>
              </a:rPr>
              <a:t>-5-7 октября </a:t>
            </a:r>
            <a:r>
              <a:rPr lang="ru-RU" sz="1300" dirty="0">
                <a:latin typeface="Montserrat Medium" pitchFamily="2" charset="-52"/>
              </a:rPr>
              <a:t>- в честь Дня зажжения вечного огня (6 октября 1957 г.)</a:t>
            </a:r>
          </a:p>
          <a:p>
            <a:r>
              <a:rPr lang="ru-RU" sz="1300" b="1" i="1" dirty="0">
                <a:latin typeface="Montserrat Medium" pitchFamily="2" charset="-52"/>
              </a:rPr>
              <a:t>- 9 октября </a:t>
            </a:r>
            <a:r>
              <a:rPr lang="ru-RU" sz="1300" dirty="0">
                <a:latin typeface="Montserrat Medium" pitchFamily="2" charset="-52"/>
              </a:rPr>
              <a:t>- в честь Дня разгрома советскими войсками немецко-фашистских войск в битве за Кавказ (9 октября 1943 г.).</a:t>
            </a:r>
          </a:p>
          <a:p>
            <a:r>
              <a:rPr lang="ru-RU" sz="1300" b="1" i="1" dirty="0">
                <a:latin typeface="Montserrat Medium" pitchFamily="2" charset="-52"/>
              </a:rPr>
              <a:t>-7 ноября </a:t>
            </a:r>
            <a:r>
              <a:rPr lang="ru-RU" sz="1300" dirty="0">
                <a:latin typeface="Montserrat Medium" pitchFamily="2" charset="-52"/>
              </a:rPr>
              <a:t>– ко Дню Великой Октябрьской социалистической революции 1917 г. и проведению военного парада на Красной площади во время битвы за Москву в ознаменование 24-й годовщины революции (7 ноября 1941 г.)</a:t>
            </a:r>
          </a:p>
          <a:p>
            <a:r>
              <a:rPr lang="ru-RU" sz="1300" b="1" i="1" dirty="0" smtClean="0">
                <a:latin typeface="Montserrat Medium" pitchFamily="2" charset="-52"/>
              </a:rPr>
              <a:t>- 9 </a:t>
            </a:r>
            <a:r>
              <a:rPr lang="ru-RU" sz="1300" b="1" i="1" dirty="0">
                <a:latin typeface="Montserrat Medium" pitchFamily="2" charset="-52"/>
              </a:rPr>
              <a:t>ноября </a:t>
            </a:r>
            <a:r>
              <a:rPr lang="ru-RU" sz="1300" dirty="0">
                <a:latin typeface="Montserrat Medium" pitchFamily="2" charset="-52"/>
              </a:rPr>
              <a:t>- в честь Международного дня против фашизма, расизма и </a:t>
            </a:r>
            <a:r>
              <a:rPr lang="ru-RU" sz="1300" dirty="0" smtClean="0">
                <a:latin typeface="Montserrat Medium" pitchFamily="2" charset="-52"/>
              </a:rPr>
              <a:t>антисемитизма</a:t>
            </a:r>
          </a:p>
        </p:txBody>
      </p:sp>
    </p:spTree>
    <p:extLst>
      <p:ext uri="{BB962C8B-B14F-4D97-AF65-F5344CB8AC3E}">
        <p14:creationId xmlns:p14="http://schemas.microsoft.com/office/powerpoint/2010/main" val="332116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24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7285" y="26749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Повестка заседания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532440" y="46869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Montserrat Medium" panose="00000600000000000000" pitchFamily="2" charset="-52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65351"/>
            <a:ext cx="842631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1. </a:t>
            </a:r>
            <a:r>
              <a:rPr lang="ru-RU" sz="1900" b="1" dirty="0">
                <a:latin typeface="Montserrat Medium" pitchFamily="2" charset="-52"/>
                <a:ea typeface="Cambria" pitchFamily="18" charset="0"/>
              </a:rPr>
              <a:t>Отчеты кураторов об учебной дисциплине студентов 1 и 2 курсов (проблемы, ситуации, вопросы).</a:t>
            </a: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2. </a:t>
            </a:r>
            <a:r>
              <a:rPr lang="ru-RU" sz="1900" b="1" dirty="0">
                <a:latin typeface="Montserrat Medium" pitchFamily="2" charset="-52"/>
                <a:ea typeface="Cambria" pitchFamily="18" charset="0"/>
              </a:rPr>
              <a:t>Организация мероприятий по направлению экологического воспитания студентов (субботники, экологические акции).</a:t>
            </a: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3. </a:t>
            </a:r>
            <a:r>
              <a:rPr lang="ru-RU" sz="1900" b="1" dirty="0">
                <a:latin typeface="Montserrat Medium" pitchFamily="2" charset="-52"/>
                <a:ea typeface="Cambria" pitchFamily="18" charset="0"/>
              </a:rPr>
              <a:t>Утверждение перечня мероприятий патриотического характера на период апреля – июня 2025 г. Участие студентов в мероприятиях.</a:t>
            </a: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4. </a:t>
            </a:r>
            <a:r>
              <a:rPr lang="ru-RU" sz="1900" b="1" dirty="0">
                <a:latin typeface="Montserrat Medium" pitchFamily="2" charset="-52"/>
                <a:ea typeface="Cambria" pitchFamily="18" charset="0"/>
              </a:rPr>
              <a:t>Гала-концерт фестиваля «Студенческая весна </a:t>
            </a:r>
            <a:r>
              <a:rPr lang="ru-RU" sz="1900" b="1" dirty="0" err="1">
                <a:latin typeface="Montserrat Medium" pitchFamily="2" charset="-52"/>
                <a:ea typeface="Cambria" pitchFamily="18" charset="0"/>
              </a:rPr>
              <a:t>СибГИУ</a:t>
            </a:r>
            <a:r>
              <a:rPr lang="ru-RU" sz="1900" b="1" dirty="0">
                <a:latin typeface="Montserrat Medium" pitchFamily="2" charset="-52"/>
                <a:ea typeface="Cambria" pitchFamily="18" charset="0"/>
              </a:rPr>
              <a:t> – 2025», подготовка к участию в областном гала-концерте.</a:t>
            </a: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5</a:t>
            </a:r>
            <a:r>
              <a:rPr lang="ru-RU" sz="19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. </a:t>
            </a:r>
            <a:r>
              <a:rPr lang="ru-RU" sz="19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</a:rPr>
              <a:t>Разное:</a:t>
            </a:r>
            <a:r>
              <a:rPr lang="ru-RU" sz="1900" b="1" dirty="0"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курсы повышения квалификации по гражданской идентичности и духовно-нравственным ценностям; профилактические 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лекции, горячее питание для участников СВО и детей участников СВО</a:t>
            </a:r>
            <a:endParaRPr lang="ru-RU" sz="1900" b="1" dirty="0">
              <a:latin typeface="Montserrat Medium" pitchFamily="2" charset="-52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1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75" y="123478"/>
            <a:ext cx="77695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Перечень </a:t>
            </a:r>
            <a:r>
              <a:rPr lang="ru-RU" sz="1700" b="1" u="sng" dirty="0" smtClean="0">
                <a:latin typeface="Montserrat ExtraBold" panose="00000900000000000000" pitchFamily="2" charset="-52"/>
              </a:rPr>
              <a:t>проведенных</a:t>
            </a:r>
            <a:r>
              <a:rPr lang="ru-RU" sz="1700" b="1" dirty="0" smtClean="0">
                <a:latin typeface="Montserrat ExtraBold" panose="00000900000000000000" pitchFamily="2" charset="-52"/>
              </a:rPr>
              <a:t> мероприятий,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приуроченных к празднованию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80-летнего юбилея Победы в Великой Отечественной войне</a:t>
            </a:r>
            <a:endParaRPr lang="ru-RU" sz="1700" b="1" dirty="0">
              <a:latin typeface="Montserrat ExtraBold" panose="000009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639944" y="473199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20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60" y="1066420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Montserrat Medium" pitchFamily="2" charset="-52"/>
              </a:rPr>
              <a:t>- </a:t>
            </a:r>
            <a:r>
              <a:rPr lang="ru-RU" sz="1200" b="1" i="1" dirty="0">
                <a:latin typeface="Montserrat Medium" pitchFamily="2" charset="-52"/>
              </a:rPr>
              <a:t>3 декабря </a:t>
            </a:r>
            <a:r>
              <a:rPr lang="ru-RU" sz="1200" dirty="0">
                <a:latin typeface="Montserrat Medium" pitchFamily="2" charset="-52"/>
              </a:rPr>
              <a:t>- в честь Дня неизвестного солдата</a:t>
            </a:r>
          </a:p>
          <a:p>
            <a:r>
              <a:rPr lang="ru-RU" sz="1200" b="1" i="1" dirty="0">
                <a:latin typeface="Montserrat Medium" pitchFamily="2" charset="-52"/>
              </a:rPr>
              <a:t>- 5 декабря </a:t>
            </a:r>
            <a:r>
              <a:rPr lang="ru-RU" sz="1200" dirty="0">
                <a:latin typeface="Montserrat Medium" pitchFamily="2" charset="-52"/>
              </a:rPr>
              <a:t>- в честь начала контрнаступления Красной армии против немецко-фашистских войск в битве под Москвой (5 декабря 1941 г.)</a:t>
            </a:r>
          </a:p>
          <a:p>
            <a:r>
              <a:rPr lang="ru-RU" sz="1200" b="1" i="1" dirty="0">
                <a:latin typeface="Montserrat Medium" pitchFamily="2" charset="-52"/>
              </a:rPr>
              <a:t>- 9 декабря </a:t>
            </a:r>
            <a:r>
              <a:rPr lang="ru-RU" sz="1200" dirty="0">
                <a:latin typeface="Montserrat Medium" pitchFamily="2" charset="-52"/>
              </a:rPr>
              <a:t>- в честь Дня героев Отечества, в </a:t>
            </a:r>
            <a:r>
              <a:rPr lang="ru-RU" sz="1200" dirty="0" err="1">
                <a:latin typeface="Montserrat Medium" pitchFamily="2" charset="-52"/>
              </a:rPr>
              <a:t>т.ч</a:t>
            </a:r>
            <a:r>
              <a:rPr lang="ru-RU" sz="1200" dirty="0">
                <a:latin typeface="Montserrat Medium" pitchFamily="2" charset="-52"/>
              </a:rPr>
              <a:t>.</a:t>
            </a:r>
            <a:r>
              <a:rPr lang="ru-RU" sz="1200" b="1" dirty="0">
                <a:latin typeface="Montserrat Medium" pitchFamily="2" charset="-52"/>
              </a:rPr>
              <a:t> </a:t>
            </a:r>
            <a:r>
              <a:rPr lang="ru-RU" sz="1200" dirty="0" smtClean="0">
                <a:latin typeface="Montserrat Medium" pitchFamily="2" charset="-52"/>
              </a:rPr>
              <a:t>героев-</a:t>
            </a:r>
            <a:r>
              <a:rPr lang="ru-RU" sz="1200" dirty="0" err="1" smtClean="0">
                <a:latin typeface="Montserrat Medium" pitchFamily="2" charset="-52"/>
              </a:rPr>
              <a:t>кузбассовцев</a:t>
            </a:r>
            <a:r>
              <a:rPr lang="ru-RU" sz="1200" dirty="0" smtClean="0">
                <a:latin typeface="Montserrat Medium" pitchFamily="2" charset="-52"/>
              </a:rPr>
              <a:t>.</a:t>
            </a:r>
          </a:p>
          <a:p>
            <a:endParaRPr lang="ru-RU" sz="1200" dirty="0" smtClean="0">
              <a:latin typeface="Montserrat Medium" pitchFamily="2" charset="-52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</a:rPr>
              <a:t>Запланированные к проведению лектории и экскурсии во 2 полугодии 2024-2025 учебного года</a:t>
            </a:r>
            <a:endParaRPr lang="ru-RU" sz="1200" b="1" dirty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200" b="1" i="1" dirty="0">
                <a:latin typeface="Montserrat Medium" pitchFamily="2" charset="-52"/>
              </a:rPr>
              <a:t>-27 </a:t>
            </a:r>
            <a:r>
              <a:rPr lang="ru-RU" sz="1200" b="1" i="1" dirty="0" smtClean="0">
                <a:latin typeface="Montserrat Medium" pitchFamily="2" charset="-52"/>
              </a:rPr>
              <a:t>января 2025 г. </a:t>
            </a:r>
            <a:r>
              <a:rPr lang="ru-RU" sz="1200" dirty="0">
                <a:latin typeface="Montserrat Medium" pitchFamily="2" charset="-52"/>
              </a:rPr>
              <a:t>– в честь Дня полного освобождения Ленинграда от фашистской блокады 27 января 1944 г.</a:t>
            </a:r>
          </a:p>
          <a:p>
            <a:r>
              <a:rPr lang="ru-RU" sz="1200" b="1" i="1" dirty="0">
                <a:latin typeface="Montserrat Medium" pitchFamily="2" charset="-52"/>
              </a:rPr>
              <a:t>-3 февраля </a:t>
            </a:r>
            <a:r>
              <a:rPr lang="ru-RU" sz="1200" b="1" i="1" dirty="0" smtClean="0">
                <a:latin typeface="Montserrat Medium" pitchFamily="2" charset="-52"/>
              </a:rPr>
              <a:t>2025 г. </a:t>
            </a:r>
            <a:r>
              <a:rPr lang="ru-RU" sz="1200" dirty="0" smtClean="0">
                <a:latin typeface="Montserrat Medium" pitchFamily="2" charset="-52"/>
              </a:rPr>
              <a:t>– </a:t>
            </a:r>
            <a:r>
              <a:rPr lang="ru-RU" sz="1200" dirty="0">
                <a:latin typeface="Montserrat Medium" pitchFamily="2" charset="-52"/>
              </a:rPr>
              <a:t>в честь Дня победы в Сталинградской битве (2 февраля)</a:t>
            </a:r>
          </a:p>
          <a:p>
            <a:r>
              <a:rPr lang="ru-RU" sz="1200" dirty="0">
                <a:latin typeface="Montserrat Medium" pitchFamily="2" charset="-52"/>
              </a:rPr>
              <a:t>-</a:t>
            </a:r>
            <a:r>
              <a:rPr lang="ru-RU" sz="1200" b="1" i="1" dirty="0">
                <a:latin typeface="Montserrat Medium" pitchFamily="2" charset="-52"/>
              </a:rPr>
              <a:t>14 </a:t>
            </a:r>
            <a:r>
              <a:rPr lang="ru-RU" sz="1200" b="1" i="1" dirty="0" smtClean="0">
                <a:latin typeface="Montserrat Medium" pitchFamily="2" charset="-52"/>
              </a:rPr>
              <a:t>февраля 2025 г</a:t>
            </a:r>
            <a:r>
              <a:rPr lang="ru-RU" sz="1200" dirty="0" smtClean="0">
                <a:latin typeface="Montserrat Medium" pitchFamily="2" charset="-52"/>
              </a:rPr>
              <a:t>. </a:t>
            </a:r>
            <a:r>
              <a:rPr lang="ru-RU" sz="1200" dirty="0">
                <a:latin typeface="Montserrat Medium" pitchFamily="2" charset="-52"/>
              </a:rPr>
              <a:t>– в честь освобождения Ростова-на-Дону от войск фашистской Германии</a:t>
            </a:r>
          </a:p>
          <a:p>
            <a:r>
              <a:rPr lang="ru-RU" sz="1200" b="1" i="1" dirty="0">
                <a:latin typeface="Montserrat Medium" pitchFamily="2" charset="-52"/>
              </a:rPr>
              <a:t>- 9 мая </a:t>
            </a:r>
            <a:r>
              <a:rPr lang="ru-RU" sz="1200" b="1" i="1" dirty="0" smtClean="0">
                <a:latin typeface="Montserrat Medium" pitchFamily="2" charset="-52"/>
              </a:rPr>
              <a:t>2025 г.– </a:t>
            </a:r>
            <a:r>
              <a:rPr lang="ru-RU" sz="1200" dirty="0">
                <a:latin typeface="Montserrat Medium" pitchFamily="2" charset="-52"/>
              </a:rPr>
              <a:t>в честь Дня Победы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>
                <a:latin typeface="Montserrat Medium" pitchFamily="2" charset="-52"/>
              </a:rPr>
              <a:t>22 </a:t>
            </a:r>
            <a:r>
              <a:rPr lang="ru-RU" sz="1200" b="1" i="1" dirty="0">
                <a:latin typeface="Montserrat Medium" pitchFamily="2" charset="-52"/>
              </a:rPr>
              <a:t>июня </a:t>
            </a:r>
            <a:r>
              <a:rPr lang="ru-RU" sz="1200" b="1" i="1" dirty="0" smtClean="0">
                <a:latin typeface="Montserrat Medium" pitchFamily="2" charset="-52"/>
              </a:rPr>
              <a:t>2025 г. </a:t>
            </a:r>
            <a:r>
              <a:rPr lang="ru-RU" sz="1200" dirty="0" smtClean="0">
                <a:latin typeface="Montserrat Medium" pitchFamily="2" charset="-52"/>
              </a:rPr>
              <a:t>– </a:t>
            </a:r>
            <a:r>
              <a:rPr lang="ru-RU" sz="1200" dirty="0">
                <a:latin typeface="Montserrat Medium" pitchFamily="2" charset="-52"/>
              </a:rPr>
              <a:t>в честь Дня памяти и </a:t>
            </a:r>
            <a:r>
              <a:rPr lang="ru-RU" sz="1200" dirty="0" smtClean="0">
                <a:latin typeface="Montserrat Medium" pitchFamily="2" charset="-52"/>
              </a:rPr>
              <a:t>скорби</a:t>
            </a:r>
          </a:p>
          <a:p>
            <a:endParaRPr lang="ru-RU" sz="1200" dirty="0">
              <a:latin typeface="Montserrat Medium" pitchFamily="2" charset="-52"/>
            </a:endParaRPr>
          </a:p>
        </p:txBody>
      </p:sp>
      <p:pic>
        <p:nvPicPr>
          <p:cNvPr id="6" name="Рисунок 5" descr="C:\Users\gordeeva_lv\Desktop\QN1GxncZu5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" y="3363838"/>
            <a:ext cx="2136169" cy="14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gordeeva_lv\Desktop\vJM52H7AkT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29" y="3363837"/>
            <a:ext cx="2286451" cy="14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gordeeva_lv\Desktop\BBT-m15Tsd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80" y="3363839"/>
            <a:ext cx="2136644" cy="145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gordeeva_lv\Desktop\Fs-IkJCQik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67978"/>
            <a:ext cx="2086630" cy="145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28" y="46057"/>
            <a:ext cx="77695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Перечень </a:t>
            </a:r>
            <a:r>
              <a:rPr lang="ru-RU" sz="1700" b="1" u="sng" dirty="0" smtClean="0">
                <a:latin typeface="Montserrat ExtraBold" panose="00000900000000000000" pitchFamily="2" charset="-52"/>
              </a:rPr>
              <a:t>проведенных</a:t>
            </a:r>
            <a:r>
              <a:rPr lang="ru-RU" sz="1700" b="1" dirty="0" smtClean="0">
                <a:latin typeface="Montserrat ExtraBold" panose="00000900000000000000" pitchFamily="2" charset="-52"/>
              </a:rPr>
              <a:t> мероприятий,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приуроченных к празднованию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80-летнего юбилея Победы в Великой Отечественной войне</a:t>
            </a:r>
            <a:endParaRPr lang="ru-RU" sz="1700" b="1" dirty="0">
              <a:latin typeface="Montserrat ExtraBold" panose="000009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639944" y="473199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21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6" y="91556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3. </a:t>
            </a:r>
            <a:r>
              <a:rPr lang="ru-RU" sz="1200" b="1" dirty="0" smtClean="0">
                <a:latin typeface="Montserrat Medium" pitchFamily="2" charset="-52"/>
              </a:rPr>
              <a:t>Мероприятие-соревнование, посвященное празднованию Дня отца </a:t>
            </a:r>
            <a:r>
              <a:rPr lang="ru-RU" sz="1200" dirty="0" smtClean="0">
                <a:latin typeface="Montserrat Medium" pitchFamily="2" charset="-52"/>
              </a:rPr>
              <a:t>(</a:t>
            </a:r>
            <a:r>
              <a:rPr lang="ru-RU" sz="1200" b="1" i="1" dirty="0" smtClean="0">
                <a:solidFill>
                  <a:srgbClr val="002060"/>
                </a:solidFill>
                <a:latin typeface="Montserrat Medium" pitchFamily="2" charset="-52"/>
              </a:rPr>
              <a:t>17 октября 2024 г.),</a:t>
            </a:r>
            <a:r>
              <a:rPr lang="ru-RU" sz="1200" dirty="0" smtClean="0">
                <a:latin typeface="Montserrat Medium" pitchFamily="2" charset="-52"/>
              </a:rPr>
              <a:t> включающее в себя не только спортивные состязания, но и патриотическую викторину. </a:t>
            </a:r>
          </a:p>
          <a:p>
            <a:endParaRPr lang="ru-RU" sz="1200" dirty="0" smtClean="0">
              <a:latin typeface="Montserrat Medium" pitchFamily="2" charset="-52"/>
            </a:endParaRPr>
          </a:p>
          <a:p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4. </a:t>
            </a:r>
            <a:r>
              <a:rPr lang="ru-RU" sz="1200" b="1" dirty="0" smtClean="0">
                <a:latin typeface="Montserrat Medium" pitchFamily="2" charset="-52"/>
              </a:rPr>
              <a:t>Круглый </a:t>
            </a:r>
            <a:r>
              <a:rPr lang="ru-RU" sz="1200" b="1" dirty="0">
                <a:latin typeface="Montserrat Medium" pitchFamily="2" charset="-52"/>
              </a:rPr>
              <a:t>стол </a:t>
            </a:r>
            <a:r>
              <a:rPr lang="ru-RU" sz="1200" dirty="0" smtClean="0">
                <a:latin typeface="Montserrat Medium" pitchFamily="2" charset="-52"/>
              </a:rPr>
              <a:t>в честь Дня </a:t>
            </a:r>
            <a:r>
              <a:rPr lang="ru-RU" sz="1200" dirty="0">
                <a:latin typeface="Montserrat Medium" pitchFamily="2" charset="-52"/>
              </a:rPr>
              <a:t>народного </a:t>
            </a:r>
            <a:r>
              <a:rPr lang="ru-RU" sz="1200" dirty="0" smtClean="0">
                <a:latin typeface="Montserrat Medium" pitchFamily="2" charset="-52"/>
              </a:rPr>
              <a:t>единства </a:t>
            </a:r>
            <a:r>
              <a:rPr lang="ru-RU" sz="1200" b="1" dirty="0" smtClean="0">
                <a:latin typeface="Montserrat Medium" pitchFamily="2" charset="-52"/>
              </a:rPr>
              <a:t>«Время быть вместе: уроки истории, проблемы и перспективы современности»</a:t>
            </a:r>
            <a:r>
              <a:rPr lang="ru-RU" sz="1200" dirty="0" smtClean="0">
                <a:latin typeface="Montserrat Medium" pitchFamily="2" charset="-52"/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  <a:latin typeface="Montserrat Medium" pitchFamily="2" charset="-52"/>
              </a:rPr>
              <a:t>(5 ноября 2024 г.).</a:t>
            </a:r>
          </a:p>
          <a:p>
            <a:endParaRPr lang="ru-RU" sz="1200" b="1" i="1" dirty="0" smtClean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5. </a:t>
            </a:r>
            <a:r>
              <a:rPr lang="ru-RU" sz="1200" b="1" dirty="0" smtClean="0">
                <a:latin typeface="Montserrat Medium" pitchFamily="2" charset="-52"/>
              </a:rPr>
              <a:t>Выпуск и презентация учебного пособия «Научная Россия на боевом посту», </a:t>
            </a:r>
            <a:r>
              <a:rPr lang="ru-RU" sz="1200" b="1" i="1" dirty="0" smtClean="0">
                <a:solidFill>
                  <a:srgbClr val="002060"/>
                </a:solidFill>
                <a:latin typeface="Montserrat Medium" pitchFamily="2" charset="-52"/>
              </a:rPr>
              <a:t>ноябрь – декабрь 2024 г. </a:t>
            </a:r>
            <a:r>
              <a:rPr lang="ru-RU" sz="1200" dirty="0" smtClean="0">
                <a:latin typeface="Montserrat Medium" pitchFamily="2" charset="-52"/>
              </a:rPr>
              <a:t>(</a:t>
            </a:r>
            <a:r>
              <a:rPr lang="ru-RU" sz="1200" i="1" dirty="0" smtClean="0">
                <a:latin typeface="Montserrat Medium" pitchFamily="2" charset="-52"/>
              </a:rPr>
              <a:t>о вкладе </a:t>
            </a:r>
            <a:r>
              <a:rPr lang="ru-RU" sz="1200" i="1" dirty="0" err="1" smtClean="0">
                <a:latin typeface="Montserrat Medium" pitchFamily="2" charset="-52"/>
              </a:rPr>
              <a:t>СибГИУ</a:t>
            </a:r>
            <a:r>
              <a:rPr lang="ru-RU" sz="1200" i="1" dirty="0" smtClean="0">
                <a:latin typeface="Montserrat Medium" pitchFamily="2" charset="-52"/>
              </a:rPr>
              <a:t> в период Великой Отечественной войны: разработках ученых-физиков, развитии металлургии и металловедения в годы войны, трудовой и военной доблести профессорско-преподавательского состава и выпускников университета, достижениях местных ученых в области обороноспособности страны, монументах и памятниках в г. Новокузнецке, посвященных Великой Отечественной войне) / В.Е. Громов, Л.П. </a:t>
            </a:r>
            <a:r>
              <a:rPr lang="ru-RU" sz="1200" i="1" dirty="0" err="1" smtClean="0">
                <a:latin typeface="Montserrat Medium" pitchFamily="2" charset="-52"/>
              </a:rPr>
              <a:t>Бащенко</a:t>
            </a:r>
            <a:r>
              <a:rPr lang="ru-RU" sz="1200" i="1" dirty="0" smtClean="0">
                <a:latin typeface="Montserrat Medium" pitchFamily="2" charset="-52"/>
              </a:rPr>
              <a:t>, Л.В. </a:t>
            </a:r>
            <a:r>
              <a:rPr lang="ru-RU" sz="1200" i="1" dirty="0" err="1" smtClean="0">
                <a:latin typeface="Montserrat Medium" pitchFamily="2" charset="-52"/>
              </a:rPr>
              <a:t>Быкасова</a:t>
            </a:r>
            <a:r>
              <a:rPr lang="ru-RU" sz="1200" i="1" dirty="0" smtClean="0">
                <a:latin typeface="Montserrat Medium" pitchFamily="2" charset="-52"/>
              </a:rPr>
              <a:t>, А.В. Громова, В.В. </a:t>
            </a:r>
            <a:r>
              <a:rPr lang="ru-RU" sz="1200" i="1" dirty="0" err="1" smtClean="0">
                <a:latin typeface="Montserrat Medium" pitchFamily="2" charset="-52"/>
              </a:rPr>
              <a:t>Почетуха</a:t>
            </a:r>
            <a:r>
              <a:rPr lang="ru-RU" sz="1200" i="1" dirty="0" smtClean="0">
                <a:latin typeface="Montserrat Medium" pitchFamily="2" charset="-52"/>
              </a:rPr>
              <a:t>, А.А. Серебрякова).</a:t>
            </a:r>
          </a:p>
          <a:p>
            <a:endParaRPr lang="ru-RU" sz="1200" i="1" dirty="0" smtClean="0">
              <a:latin typeface="Montserrat Medium" pitchFamily="2" charset="-52"/>
            </a:endParaRPr>
          </a:p>
          <a:p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6. </a:t>
            </a:r>
            <a:r>
              <a:rPr lang="ru-RU" sz="1200" b="1" dirty="0" smtClean="0">
                <a:latin typeface="Montserrat Medium" pitchFamily="2" charset="-52"/>
              </a:rPr>
              <a:t>Подготовка экскурсионной программы по малоизвестным памятникам юга Кузбасса, посвященным Великой Отечественной войне</a:t>
            </a:r>
            <a:r>
              <a:rPr lang="ru-RU" sz="1200" dirty="0" smtClean="0">
                <a:latin typeface="Montserrat Medium" pitchFamily="2" charset="-52"/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  <a:latin typeface="Montserrat Medium" pitchFamily="2" charset="-52"/>
              </a:rPr>
              <a:t>(старт реализации программы – апрель 2025 г.)</a:t>
            </a:r>
          </a:p>
          <a:p>
            <a:endParaRPr lang="ru-RU" sz="1200" b="1" i="1" dirty="0" smtClean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7. </a:t>
            </a:r>
            <a:r>
              <a:rPr lang="ru-RU" sz="1200" b="1" dirty="0" smtClean="0">
                <a:latin typeface="Montserrat Medium" pitchFamily="2" charset="-52"/>
              </a:rPr>
              <a:t>Запуск проекта «Лаборатория </a:t>
            </a:r>
            <a:r>
              <a:rPr lang="ru-RU" sz="1200" b="1" dirty="0" err="1" smtClean="0">
                <a:latin typeface="Montserrat Medium" pitchFamily="2" charset="-52"/>
              </a:rPr>
              <a:t>подкастов</a:t>
            </a:r>
            <a:r>
              <a:rPr lang="ru-RU" sz="1200" b="1" dirty="0" smtClean="0">
                <a:latin typeface="Montserrat Medium" pitchFamily="2" charset="-52"/>
              </a:rPr>
              <a:t>» </a:t>
            </a:r>
            <a:r>
              <a:rPr lang="ru-RU" sz="1200" dirty="0" smtClean="0">
                <a:latin typeface="Montserrat Medium" pitchFamily="2" charset="-52"/>
              </a:rPr>
              <a:t>на тему </a:t>
            </a:r>
            <a:r>
              <a:rPr lang="ru-RU" sz="1200" b="1" dirty="0" smtClean="0">
                <a:latin typeface="Montserrat Medium" pitchFamily="2" charset="-52"/>
              </a:rPr>
              <a:t>«История глазами поколений» </a:t>
            </a:r>
            <a:r>
              <a:rPr lang="ru-RU" sz="1200" dirty="0" smtClean="0">
                <a:latin typeface="Montserrat Medium" pitchFamily="2" charset="-52"/>
              </a:rPr>
              <a:t>(совместный проект патриотического клуба </a:t>
            </a:r>
            <a:r>
              <a:rPr lang="ru-RU" sz="1200" dirty="0" err="1" smtClean="0">
                <a:latin typeface="Montserrat Medium" pitchFamily="2" charset="-52"/>
              </a:rPr>
              <a:t>СибГИУ</a:t>
            </a:r>
            <a:r>
              <a:rPr lang="ru-RU" sz="1200" dirty="0" smtClean="0">
                <a:latin typeface="Montserrat Medium" pitchFamily="2" charset="-52"/>
              </a:rPr>
              <a:t> «По праву памяти. Поиск» и студенческого СМИ «Медиа Сфера»): </a:t>
            </a:r>
            <a:r>
              <a:rPr lang="ru-RU" sz="1200" i="1" dirty="0" smtClean="0">
                <a:latin typeface="Montserrat Medium" pitchFamily="2" charset="-52"/>
              </a:rPr>
              <a:t>размещение в социальных сетях и на сайте университета воспоминаний современных студентов </a:t>
            </a:r>
            <a:r>
              <a:rPr lang="ru-RU" sz="1200" i="1" dirty="0" err="1" smtClean="0">
                <a:latin typeface="Montserrat Medium" pitchFamily="2" charset="-52"/>
              </a:rPr>
              <a:t>СибГИУ</a:t>
            </a:r>
            <a:r>
              <a:rPr lang="ru-RU" sz="1200" i="1" dirty="0" smtClean="0">
                <a:latin typeface="Montserrat Medium" pitchFamily="2" charset="-52"/>
              </a:rPr>
              <a:t> о героях своих семей – участниках Великой Отечественной войны </a:t>
            </a:r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</a:rPr>
              <a:t>(декабрь 2024 г. и далее – в 2025 г.)</a:t>
            </a:r>
          </a:p>
        </p:txBody>
      </p:sp>
    </p:spTree>
    <p:extLst>
      <p:ext uri="{BB962C8B-B14F-4D97-AF65-F5344CB8AC3E}">
        <p14:creationId xmlns:p14="http://schemas.microsoft.com/office/powerpoint/2010/main" val="313920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28" y="46057"/>
            <a:ext cx="77695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Перечень </a:t>
            </a:r>
            <a:r>
              <a:rPr lang="ru-RU" sz="1700" b="1" u="sng" dirty="0" smtClean="0">
                <a:latin typeface="Montserrat ExtraBold" panose="00000900000000000000" pitchFamily="2" charset="-52"/>
              </a:rPr>
              <a:t>проведенных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-52"/>
              </a:rPr>
              <a:t> </a:t>
            </a:r>
            <a:r>
              <a:rPr lang="ru-RU" sz="1700" b="1" dirty="0" smtClean="0">
                <a:latin typeface="Montserrat ExtraBold" panose="00000900000000000000" pitchFamily="2" charset="-52"/>
              </a:rPr>
              <a:t>мероприятий,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приуроченных к празднованию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80-летнего юбилея Победы в Великой Отечественной войне</a:t>
            </a:r>
            <a:endParaRPr lang="ru-RU" sz="1700" b="1" dirty="0">
              <a:latin typeface="Montserrat ExtraBold" panose="000009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820472" y="472739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22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6" y="915566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8</a:t>
            </a:r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. </a:t>
            </a:r>
            <a:r>
              <a:rPr lang="ru-RU" sz="1300" dirty="0" smtClean="0">
                <a:latin typeface="Montserrat Medium" pitchFamily="2" charset="-52"/>
              </a:rPr>
              <a:t>Продолжение </a:t>
            </a:r>
            <a:r>
              <a:rPr lang="ru-RU" sz="1300" b="1" dirty="0" smtClean="0">
                <a:latin typeface="Montserrat Medium" pitchFamily="2" charset="-52"/>
              </a:rPr>
              <a:t>цикла открытых уроков </a:t>
            </a:r>
            <a:r>
              <a:rPr lang="ru-RU" sz="1300" dirty="0" smtClean="0">
                <a:latin typeface="Montserrat Medium" pitchFamily="2" charset="-52"/>
              </a:rPr>
              <a:t>по Отечественной истории и </a:t>
            </a:r>
            <a:r>
              <a:rPr lang="ru-RU" sz="1300" b="1" dirty="0" smtClean="0">
                <a:latin typeface="Montserrat Medium" pitchFamily="2" charset="-52"/>
              </a:rPr>
              <a:t>тематических экскурсий </a:t>
            </a:r>
            <a:r>
              <a:rPr lang="ru-RU" sz="1300" dirty="0" smtClean="0">
                <a:latin typeface="Montserrat Medium" pitchFamily="2" charset="-52"/>
              </a:rPr>
              <a:t>в музей  истории </a:t>
            </a:r>
            <a:r>
              <a:rPr lang="ru-RU" sz="1300" dirty="0" err="1" smtClean="0">
                <a:latin typeface="Montserrat Medium" pitchFamily="2" charset="-52"/>
              </a:rPr>
              <a:t>СибГИУ</a:t>
            </a:r>
            <a:r>
              <a:rPr lang="ru-RU" sz="1300" dirty="0" smtClean="0">
                <a:latin typeface="Montserrat Medium" pitchFamily="2" charset="-52"/>
              </a:rPr>
              <a:t> </a:t>
            </a:r>
            <a:r>
              <a:rPr lang="ru-RU" sz="1300" i="1" dirty="0" smtClean="0">
                <a:latin typeface="Montserrat Medium" pitchFamily="2" charset="-52"/>
              </a:rPr>
              <a:t>(</a:t>
            </a:r>
            <a:r>
              <a:rPr lang="en-US" sz="1300" i="1" dirty="0" smtClean="0">
                <a:latin typeface="Montserrat Medium" pitchFamily="2" charset="-52"/>
                <a:hlinkClick r:id="rId2"/>
              </a:rPr>
              <a:t>https</a:t>
            </a:r>
            <a:r>
              <a:rPr lang="en-US" sz="1300" i="1" dirty="0">
                <a:latin typeface="Montserrat Medium" pitchFamily="2" charset="-52"/>
                <a:hlinkClick r:id="rId2"/>
              </a:rPr>
              <a:t>://</a:t>
            </a:r>
            <a:r>
              <a:rPr lang="en-US" sz="1300" i="1" dirty="0" smtClean="0">
                <a:latin typeface="Montserrat Medium" pitchFamily="2" charset="-52"/>
                <a:hlinkClick r:id="rId2"/>
              </a:rPr>
              <a:t>vk.com/public199207089</a:t>
            </a:r>
            <a:r>
              <a:rPr lang="en-US" sz="1300" i="1" dirty="0" smtClean="0">
                <a:latin typeface="Montserrat Medium" pitchFamily="2" charset="-52"/>
              </a:rPr>
              <a:t>)</a:t>
            </a:r>
            <a:r>
              <a:rPr lang="ru-RU" sz="1300" i="1" dirty="0" smtClean="0">
                <a:latin typeface="Montserrat Medium" pitchFamily="2" charset="-52"/>
              </a:rPr>
              <a:t>, </a:t>
            </a:r>
            <a:r>
              <a:rPr lang="ru-RU" sz="1300" b="1" i="1" dirty="0" smtClean="0">
                <a:solidFill>
                  <a:srgbClr val="002060"/>
                </a:solidFill>
                <a:latin typeface="Montserrat Medium" pitchFamily="2" charset="-52"/>
              </a:rPr>
              <a:t>январь – декабрь 2025 г.</a:t>
            </a:r>
          </a:p>
          <a:p>
            <a:r>
              <a:rPr lang="ru-RU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9</a:t>
            </a:r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. </a:t>
            </a:r>
            <a:r>
              <a:rPr lang="ru-RU" sz="1300" b="1" dirty="0" smtClean="0">
                <a:latin typeface="Montserrat Medium" pitchFamily="2" charset="-52"/>
              </a:rPr>
              <a:t>Исторический </a:t>
            </a:r>
            <a:r>
              <a:rPr lang="ru-RU" sz="1300" b="1" dirty="0">
                <a:latin typeface="Montserrat Medium" pitchFamily="2" charset="-52"/>
              </a:rPr>
              <a:t>лекторий </a:t>
            </a:r>
            <a:r>
              <a:rPr lang="ru-RU" sz="1300" dirty="0">
                <a:latin typeface="Montserrat Medium" pitchFamily="2" charset="-52"/>
              </a:rPr>
              <a:t>в честь </a:t>
            </a:r>
            <a:r>
              <a:rPr lang="ru-RU" sz="1300" b="1" dirty="0">
                <a:latin typeface="Montserrat Medium" pitchFamily="2" charset="-52"/>
              </a:rPr>
              <a:t>81-летия со</a:t>
            </a:r>
            <a:r>
              <a:rPr lang="ru-RU" sz="1300" dirty="0">
                <a:latin typeface="Montserrat Medium" pitchFamily="2" charset="-52"/>
              </a:rPr>
              <a:t> </a:t>
            </a:r>
            <a:r>
              <a:rPr lang="ru-RU" sz="1300" b="1" dirty="0">
                <a:latin typeface="Montserrat Medium" pitchFamily="2" charset="-52"/>
              </a:rPr>
              <a:t>Дня полного освобождения Ленинграда от фашистской блокады 27 января 1944 </a:t>
            </a:r>
            <a:r>
              <a:rPr lang="ru-RU" sz="1300" b="1" dirty="0" smtClean="0">
                <a:latin typeface="Montserrat Medium" pitchFamily="2" charset="-52"/>
              </a:rPr>
              <a:t>г.</a:t>
            </a:r>
            <a:r>
              <a:rPr lang="ru-RU" sz="1300" dirty="0" smtClean="0">
                <a:latin typeface="Montserrat Medium" pitchFamily="2" charset="-52"/>
              </a:rPr>
              <a:t>, тематический кинолекторий, </a:t>
            </a:r>
            <a:r>
              <a:rPr lang="ru-RU" sz="1300" b="1" dirty="0" smtClean="0">
                <a:latin typeface="Montserrat Medium" pitchFamily="2" charset="-52"/>
              </a:rPr>
              <a:t>акция </a:t>
            </a:r>
            <a:r>
              <a:rPr lang="ru-RU" sz="1300" b="1" dirty="0">
                <a:latin typeface="Montserrat Medium" pitchFamily="2" charset="-52"/>
              </a:rPr>
              <a:t>«Блокадный </a:t>
            </a:r>
            <a:r>
              <a:rPr lang="ru-RU" sz="1300" b="1" dirty="0" smtClean="0">
                <a:latin typeface="Montserrat Medium" pitchFamily="2" charset="-52"/>
              </a:rPr>
              <a:t>хлеб», </a:t>
            </a:r>
            <a:r>
              <a:rPr lang="ru-RU" sz="1300" b="1" i="1" dirty="0" smtClean="0">
                <a:solidFill>
                  <a:srgbClr val="002060"/>
                </a:solidFill>
                <a:latin typeface="Montserrat Medium" pitchFamily="2" charset="-52"/>
              </a:rPr>
              <a:t>27 января 2024 г.</a:t>
            </a:r>
          </a:p>
          <a:p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10. </a:t>
            </a:r>
            <a:r>
              <a:rPr lang="ru-RU" sz="1300" dirty="0" smtClean="0">
                <a:latin typeface="Montserrat Medium" pitchFamily="2" charset="-52"/>
              </a:rPr>
              <a:t>«</a:t>
            </a:r>
            <a:r>
              <a:rPr lang="ru-RU" sz="1300" b="1" dirty="0" smtClean="0">
                <a:latin typeface="Montserrat Medium" pitchFamily="2" charset="-52"/>
              </a:rPr>
              <a:t>82-летию </a:t>
            </a:r>
            <a:r>
              <a:rPr lang="ru-RU" sz="1300" b="1" dirty="0">
                <a:latin typeface="Montserrat Medium" pitchFamily="2" charset="-52"/>
              </a:rPr>
              <a:t>Сталинградской битвы посвящается</a:t>
            </a:r>
            <a:r>
              <a:rPr lang="ru-RU" sz="1300" dirty="0">
                <a:latin typeface="Montserrat Medium" pitchFamily="2" charset="-52"/>
              </a:rPr>
              <a:t>…»: исторические и литературные </a:t>
            </a:r>
            <a:r>
              <a:rPr lang="ru-RU" sz="1300" dirty="0" smtClean="0">
                <a:latin typeface="Montserrat Medium" pitchFamily="2" charset="-52"/>
              </a:rPr>
              <a:t>лектории, конкурс художественного чтения, </a:t>
            </a:r>
            <a:r>
              <a:rPr lang="ru-RU" sz="1300" dirty="0">
                <a:latin typeface="Montserrat Medium" pitchFamily="2" charset="-52"/>
              </a:rPr>
              <a:t>р</a:t>
            </a:r>
            <a:r>
              <a:rPr lang="ru-RU" sz="1300" dirty="0" smtClean="0">
                <a:latin typeface="Montserrat Medium" pitchFamily="2" charset="-52"/>
              </a:rPr>
              <a:t>абота </a:t>
            </a:r>
            <a:r>
              <a:rPr lang="ru-RU" sz="1300" dirty="0">
                <a:latin typeface="Montserrat Medium" pitchFamily="2" charset="-52"/>
              </a:rPr>
              <a:t>киноклуба (просмотр и обсуждение художественных фильмов о Сталинградской битве), посещение кинотеатра с аспектными </a:t>
            </a:r>
            <a:r>
              <a:rPr lang="ru-RU" sz="1300" dirty="0" smtClean="0">
                <a:latin typeface="Montserrat Medium" pitchFamily="2" charset="-52"/>
              </a:rPr>
              <a:t>сеансами, тематическая </a:t>
            </a:r>
            <a:r>
              <a:rPr lang="ru-RU" sz="1300" dirty="0">
                <a:latin typeface="Montserrat Medium" pitchFamily="2" charset="-52"/>
              </a:rPr>
              <a:t>выставка в музее </a:t>
            </a:r>
            <a:r>
              <a:rPr lang="ru-RU" sz="1300" dirty="0" err="1" smtClean="0">
                <a:latin typeface="Montserrat Medium" pitchFamily="2" charset="-52"/>
              </a:rPr>
              <a:t>СибГИУ</a:t>
            </a:r>
            <a:r>
              <a:rPr lang="ru-RU" sz="1300" dirty="0" smtClean="0">
                <a:latin typeface="Montserrat Medium" pitchFamily="2" charset="-52"/>
              </a:rPr>
              <a:t>, </a:t>
            </a:r>
            <a:r>
              <a:rPr lang="ru-RU" sz="1300" b="1" i="1" dirty="0" smtClean="0">
                <a:solidFill>
                  <a:srgbClr val="002060"/>
                </a:solidFill>
                <a:latin typeface="Montserrat Medium" pitchFamily="2" charset="-52"/>
              </a:rPr>
              <a:t>3-7 февраля 2025 г.</a:t>
            </a:r>
            <a:endParaRPr lang="ru-RU" sz="13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  <a:ea typeface="Times New Roman"/>
            </a:endParaRPr>
          </a:p>
          <a:p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11. 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</a:rPr>
              <a:t>Студенческий </a:t>
            </a:r>
            <a:r>
              <a:rPr lang="ru-RU" sz="1300" b="1" kern="100" dirty="0" err="1">
                <a:latin typeface="Montserrat Medium" pitchFamily="2" charset="-52"/>
                <a:ea typeface="Times New Roman"/>
              </a:rPr>
              <a:t>квиз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«Горячие страницы истории, или Как все начиналось», 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10-12 февраля 2025г.</a:t>
            </a:r>
          </a:p>
          <a:p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12.  </a:t>
            </a:r>
            <a:r>
              <a:rPr lang="ru-RU" sz="1300" b="1" dirty="0" smtClean="0">
                <a:latin typeface="Montserrat Medium" pitchFamily="2" charset="-52"/>
              </a:rPr>
              <a:t>Торжественное мероприятие, </a:t>
            </a:r>
            <a:r>
              <a:rPr lang="ru-RU" sz="1300" dirty="0" smtClean="0">
                <a:latin typeface="Montserrat Medium" pitchFamily="2" charset="-52"/>
              </a:rPr>
              <a:t>приуроченное к празднованию </a:t>
            </a:r>
            <a:r>
              <a:rPr lang="ru-RU" sz="1300" b="1" dirty="0" smtClean="0">
                <a:latin typeface="Montserrat Medium" pitchFamily="2" charset="-52"/>
              </a:rPr>
              <a:t>Дня защитника Отечества, </a:t>
            </a:r>
            <a:r>
              <a:rPr lang="ru-RU" sz="1300" b="1" i="1" dirty="0" smtClean="0">
                <a:solidFill>
                  <a:srgbClr val="002060"/>
                </a:solidFill>
                <a:latin typeface="Montserrat Medium" pitchFamily="2" charset="-52"/>
              </a:rPr>
              <a:t>20 февраля 2025 г.</a:t>
            </a:r>
          </a:p>
        </p:txBody>
      </p:sp>
      <p:pic>
        <p:nvPicPr>
          <p:cNvPr id="7" name="Рисунок 6" descr="C:\Users\gordeeva_lv\Desktop\pi-PAGjCEn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8" y="3379586"/>
            <a:ext cx="1981300" cy="156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gordeeva_lv\Desktop\gLA3qjhaJ8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64" y="3379586"/>
            <a:ext cx="2430736" cy="156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gordeeva_lv\Desktop\z9fxKaH4Sh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23" y="3379586"/>
            <a:ext cx="2204825" cy="156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gordeeva_lv\Desktop\qW1T5f6Qt5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79586"/>
            <a:ext cx="2016224" cy="1568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515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28" y="46057"/>
            <a:ext cx="77695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Перечень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-52"/>
              </a:rPr>
              <a:t>планируемых</a:t>
            </a:r>
            <a:r>
              <a:rPr lang="ru-RU" sz="1700" b="1" dirty="0" smtClean="0">
                <a:latin typeface="Montserrat ExtraBold" panose="00000900000000000000" pitchFamily="2" charset="-52"/>
              </a:rPr>
              <a:t> к проведению мероприятий,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приуроченных к празднованию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80-летнего юбилея Победы в Великой Отечественной войне</a:t>
            </a:r>
            <a:endParaRPr lang="ru-RU" sz="1700" b="1" dirty="0">
              <a:latin typeface="Montserrat ExtraBold" panose="000009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639944" y="473199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23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6" y="915566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1</a:t>
            </a:r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. 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Тематические экскурсии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в музей истории </a:t>
            </a:r>
            <a:r>
              <a:rPr lang="ru-RU" sz="1300" kern="100" dirty="0" err="1" smtClean="0">
                <a:latin typeface="Montserrat Medium" pitchFamily="2" charset="-52"/>
                <a:ea typeface="Times New Roman"/>
              </a:rPr>
              <a:t>СибГИУ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 на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тему 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«Вклад преподавателей и сотрудников вуза в боевой подвиг </a:t>
            </a:r>
            <a:r>
              <a:rPr lang="ru-RU" sz="1300" b="1" kern="100" dirty="0" err="1">
                <a:latin typeface="Montserrat Medium" pitchFamily="2" charset="-52"/>
                <a:ea typeface="Times New Roman"/>
              </a:rPr>
              <a:t>новокузнечан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 и </a:t>
            </a:r>
            <a:r>
              <a:rPr lang="ru-RU" sz="1300" b="1" kern="100" dirty="0" err="1">
                <a:latin typeface="Montserrat Medium" pitchFamily="2" charset="-52"/>
                <a:ea typeface="Times New Roman"/>
              </a:rPr>
              <a:t>кузбассовцев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 в период Великой Отечественной войны», 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 – май, сентябрь - декабрь </a:t>
            </a:r>
            <a:r>
              <a:rPr lang="ru-RU" sz="13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2025 г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</a:p>
          <a:p>
            <a:r>
              <a:rPr lang="ru-RU" sz="1300" b="1" kern="100" dirty="0">
                <a:solidFill>
                  <a:srgbClr val="C00000"/>
                </a:solidFill>
                <a:latin typeface="Montserrat Medium" pitchFamily="2" charset="-52"/>
                <a:ea typeface="Times New Roman"/>
              </a:rPr>
              <a:t>2</a:t>
            </a:r>
            <a:r>
              <a:rPr lang="ru-RU" sz="1300" b="1" kern="100" dirty="0" smtClean="0">
                <a:solidFill>
                  <a:srgbClr val="C00000"/>
                </a:solidFill>
                <a:latin typeface="Montserrat Medium" pitchFamily="2" charset="-52"/>
                <a:ea typeface="Times New Roman"/>
              </a:rPr>
              <a:t>. 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</a:rPr>
              <a:t>Оружейная выставка «Уголок воинской славы», 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май 2025 г.</a:t>
            </a: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3</a:t>
            </a:r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. 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Конкурс журналистских, театральных, фото- и </a:t>
            </a:r>
            <a:r>
              <a:rPr lang="ru-RU" sz="1300" b="1" kern="100" dirty="0" err="1">
                <a:latin typeface="Montserrat Medium" pitchFamily="2" charset="-52"/>
                <a:ea typeface="Times New Roman"/>
              </a:rPr>
              <a:t>видеоработ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, приуроченный к празднованию Дня Победы, </a:t>
            </a:r>
            <a:r>
              <a:rPr lang="ru-RU" sz="13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апрель-май 2025 г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 (Положение о конкурсе – в разработке).</a:t>
            </a:r>
            <a:endParaRPr lang="ru-RU" sz="1300" b="1" i="1" kern="100" dirty="0">
              <a:solidFill>
                <a:srgbClr val="C00000"/>
              </a:solidFill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4</a:t>
            </a:r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.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Участие 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во Всероссийских и Международных акциях 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«Окна Победы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</a:rPr>
              <a:t>», «Диктант Победы», «Георгиевская ленточка», «Огненные картины», «Свеча памяти» 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и др., 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апрель-июнь </a:t>
            </a:r>
            <a:r>
              <a:rPr lang="ru-RU" sz="13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2025 г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  <a:endParaRPr lang="ru-RU" sz="1300" b="1" kern="100" dirty="0"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latin typeface="Montserrat Medium" pitchFamily="2" charset="-52"/>
                <a:ea typeface="Times New Roman"/>
              </a:rPr>
              <a:t>5</a:t>
            </a:r>
            <a:r>
              <a:rPr lang="ru-RU" sz="1300" b="1" kern="100" dirty="0" smtClean="0">
                <a:solidFill>
                  <a:srgbClr val="C00000"/>
                </a:solidFill>
                <a:latin typeface="Montserrat Medium" pitchFamily="2" charset="-52"/>
                <a:ea typeface="Times New Roman"/>
              </a:rPr>
              <a:t>. 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Неделя патриотического кино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, </a:t>
            </a:r>
            <a:r>
              <a:rPr lang="ru-RU" sz="13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1-10 мая 2025 г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6</a:t>
            </a:r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. 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Торжественный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мероприятие, посвященное празднованию </a:t>
            </a:r>
            <a:r>
              <a:rPr lang="ru-RU" sz="1300" b="1" i="1" kern="100" dirty="0">
                <a:latin typeface="Montserrat Medium" pitchFamily="2" charset="-52"/>
                <a:ea typeface="Times New Roman"/>
              </a:rPr>
              <a:t>50-летнего юбилея музея истории </a:t>
            </a:r>
            <a:r>
              <a:rPr lang="ru-RU" sz="1300" b="1" i="1" kern="100" dirty="0" err="1">
                <a:latin typeface="Montserrat Medium" pitchFamily="2" charset="-52"/>
                <a:ea typeface="Times New Roman"/>
              </a:rPr>
              <a:t>СибГИУ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, </a:t>
            </a:r>
            <a:r>
              <a:rPr lang="ru-RU" sz="13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май 2025 г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7</a:t>
            </a:r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. 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Патриотический </a:t>
            </a:r>
            <a:r>
              <a:rPr lang="ru-RU" sz="1300" b="1" kern="100" dirty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фестиваль </a:t>
            </a:r>
            <a:r>
              <a:rPr lang="ru-RU" sz="1300" kern="100" dirty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«Мы помним! Мы гордимся», 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27 мая 2025 </a:t>
            </a:r>
            <a:r>
              <a:rPr lang="ru-RU" sz="13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г.</a:t>
            </a: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8</a:t>
            </a:r>
            <a:r>
              <a:rPr lang="ru-RU" sz="1300" b="1" kern="100" dirty="0" smtClean="0">
                <a:solidFill>
                  <a:srgbClr val="C00000"/>
                </a:solidFill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. </a:t>
            </a:r>
            <a:r>
              <a:rPr lang="ru-RU" sz="1300" b="1" kern="100" dirty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Театрализованный </a:t>
            </a:r>
            <a:r>
              <a:rPr lang="ru-RU" sz="1300" b="1" kern="100" dirty="0" err="1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квест</a:t>
            </a:r>
            <a:r>
              <a:rPr lang="ru-RU" sz="1300" b="1" kern="100" dirty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300" kern="100" dirty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«Они стояли у истоков», </a:t>
            </a:r>
            <a:r>
              <a:rPr lang="ru-RU" sz="13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июнь 2025 г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. </a:t>
            </a:r>
            <a:r>
              <a:rPr lang="ru-RU" sz="1300" kern="100" dirty="0" smtClean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(мероприятие приурочено к двум юбилейным датам – 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80-летию Победы в Великой Отечественной войне </a:t>
            </a:r>
            <a:r>
              <a:rPr lang="ru-RU" sz="1300" kern="100" dirty="0" smtClean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и 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95-летию первого вуза Кузбасса – </a:t>
            </a:r>
            <a:r>
              <a:rPr lang="ru-RU" sz="1300" b="1" kern="100" dirty="0" err="1" smtClean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), </a:t>
            </a:r>
          </a:p>
          <a:p>
            <a:pPr algn="just"/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  <a:cs typeface="Calibri" panose="020F0502020204030204" pitchFamily="34" charset="0"/>
              </a:rPr>
              <a:t>18 июня 2025 г.</a:t>
            </a:r>
            <a:endParaRPr lang="ru-RU" sz="1300" b="1" i="1" dirty="0">
              <a:solidFill>
                <a:srgbClr val="002060"/>
              </a:solidFill>
              <a:latin typeface="Montserrat Medium" panose="00000600000000000000" pitchFamily="2" charset="-52"/>
              <a:ea typeface="Times New Roman"/>
              <a:cs typeface="Calibri" panose="020F0502020204030204" pitchFamily="34" charset="0"/>
            </a:endParaRPr>
          </a:p>
          <a:p>
            <a:pPr algn="just"/>
            <a:endParaRPr lang="ru-RU" sz="1300" b="1" i="1" kern="100" dirty="0" smtClean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endParaRPr lang="ru-RU" sz="1200" b="1" kern="100" dirty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endParaRPr lang="ru-RU" sz="1300" b="1" i="1" dirty="0" smtClean="0">
              <a:solidFill>
                <a:srgbClr val="002060"/>
              </a:solidFill>
              <a:latin typeface="Montserrat Medium" pitchFamily="2" charset="-52"/>
            </a:endParaRPr>
          </a:p>
        </p:txBody>
      </p:sp>
      <p:pic>
        <p:nvPicPr>
          <p:cNvPr id="6" name="Рисунок 5" descr="C:\Users\gordeeva_lv\Desktop\EKRFo3abGQ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16" y="3730717"/>
            <a:ext cx="2015716" cy="12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gordeeva_lv\Desktop\mYvWcrmUyn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23879"/>
            <a:ext cx="1735782" cy="122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gordeeva_lv\Desktop\XnxUYvx3d8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0717"/>
            <a:ext cx="2009142" cy="1228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3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8"/>
            <a:ext cx="77695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Montserrat ExtraBold" panose="00000900000000000000" pitchFamily="2" charset="-52"/>
              </a:rPr>
              <a:t>Перечень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-52"/>
              </a:rPr>
              <a:t>планируемых</a:t>
            </a:r>
            <a:r>
              <a:rPr lang="ru-RU" sz="1700" b="1" dirty="0">
                <a:latin typeface="Montserrat ExtraBold" panose="00000900000000000000" pitchFamily="2" charset="-52"/>
              </a:rPr>
              <a:t> к проведению мероприятий, </a:t>
            </a:r>
          </a:p>
          <a:p>
            <a:pPr algn="ctr"/>
            <a:r>
              <a:rPr lang="ru-RU" sz="1700" b="1" dirty="0">
                <a:latin typeface="Montserrat ExtraBold" panose="00000900000000000000" pitchFamily="2" charset="-52"/>
              </a:rPr>
              <a:t>приуроченных к празднованию </a:t>
            </a:r>
          </a:p>
          <a:p>
            <a:pPr algn="ctr"/>
            <a:r>
              <a:rPr lang="ru-RU" sz="1700" b="1" dirty="0">
                <a:latin typeface="Montserrat ExtraBold" panose="00000900000000000000" pitchFamily="2" charset="-52"/>
              </a:rPr>
              <a:t>80-летнего юбилея Победы в Великой Отечественной войне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639944" y="473199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24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482" y="1000641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kern="1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Мероприятия в период с 7 по 9 мая 2025 г.</a:t>
            </a:r>
          </a:p>
          <a:p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1. 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</a:rPr>
              <a:t>Торжественное </a:t>
            </a:r>
            <a:r>
              <a:rPr lang="ru-RU" sz="1300" b="1" kern="100" dirty="0">
                <a:latin typeface="Montserrat Medium" pitchFamily="2" charset="-52"/>
                <a:ea typeface="Times New Roman"/>
              </a:rPr>
              <a:t>заседание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, посвященное празднованию Дня Победы (совместно с Городским комитетом ветеранов войны и военной 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службы, приглашением участников СВО), 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6 мая 2025 г., </a:t>
            </a:r>
            <a:r>
              <a:rPr lang="ru-RU" sz="1300" b="1" i="1" u="sng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14.00.</a:t>
            </a:r>
          </a:p>
          <a:p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2. </a:t>
            </a:r>
            <a:r>
              <a:rPr lang="ru-RU" sz="1300" b="1" dirty="0" smtClean="0">
                <a:latin typeface="Montserrat Medium" pitchFamily="2" charset="-52"/>
              </a:rPr>
              <a:t>Торжественный </a:t>
            </a:r>
            <a:r>
              <a:rPr lang="ru-RU" sz="1300" b="1" dirty="0">
                <a:latin typeface="Montserrat Medium" pitchFamily="2" charset="-52"/>
              </a:rPr>
              <a:t>обед для ветеранов </a:t>
            </a:r>
            <a:r>
              <a:rPr lang="ru-RU" sz="1300" dirty="0" err="1">
                <a:latin typeface="Montserrat Medium" pitchFamily="2" charset="-52"/>
              </a:rPr>
              <a:t>СибГИУ</a:t>
            </a:r>
            <a:r>
              <a:rPr lang="ru-RU" sz="1300" dirty="0">
                <a:latin typeface="Montserrat Medium" pitchFamily="2" charset="-52"/>
              </a:rPr>
              <a:t> в преддверии празднования Дня </a:t>
            </a:r>
            <a:r>
              <a:rPr lang="ru-RU" sz="1300" dirty="0" smtClean="0">
                <a:latin typeface="Montserrat Medium" pitchFamily="2" charset="-52"/>
              </a:rPr>
              <a:t>Победы, </a:t>
            </a:r>
            <a:r>
              <a:rPr lang="ru-RU" sz="1300" b="1" i="1" dirty="0" smtClean="0">
                <a:solidFill>
                  <a:srgbClr val="002060"/>
                </a:solidFill>
                <a:latin typeface="Montserrat Medium" pitchFamily="2" charset="-52"/>
              </a:rPr>
              <a:t>7 мая 2025 г., </a:t>
            </a:r>
            <a:r>
              <a:rPr lang="ru-RU" sz="1300" b="1" i="1" u="sng" dirty="0" smtClean="0">
                <a:solidFill>
                  <a:srgbClr val="002060"/>
                </a:solidFill>
                <a:latin typeface="Montserrat Medium" pitchFamily="2" charset="-52"/>
              </a:rPr>
              <a:t>14.00.</a:t>
            </a:r>
            <a:endParaRPr lang="ru-RU" sz="1300" b="1" i="1" u="sng" kern="100" dirty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3</a:t>
            </a:r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. </a:t>
            </a:r>
            <a:r>
              <a:rPr lang="ru-RU" sz="1300" b="1" kern="100" dirty="0" smtClean="0">
                <a:latin typeface="Montserrat Medium" pitchFamily="2" charset="-52"/>
                <a:ea typeface="Times New Roman"/>
              </a:rPr>
              <a:t>Торжественный патриотический концерт 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в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честь Дня Победы (сквер </a:t>
            </a:r>
            <a:r>
              <a:rPr lang="ru-RU" sz="1300" kern="100" dirty="0" err="1">
                <a:latin typeface="Montserrat Medium" pitchFamily="2" charset="-52"/>
                <a:ea typeface="Times New Roman"/>
              </a:rPr>
              <a:t>СибГИУ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), </a:t>
            </a:r>
            <a:r>
              <a:rPr lang="ru-RU" sz="13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9 мая 2025 г., </a:t>
            </a:r>
            <a:r>
              <a:rPr lang="ru-RU" sz="1300" b="1" i="1" u="sng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8.15.</a:t>
            </a:r>
            <a:endParaRPr lang="ru-RU" sz="1300" b="1" i="1" u="sng" kern="100" dirty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300" b="1" kern="10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4</a:t>
            </a:r>
            <a:r>
              <a:rPr lang="ru-RU" sz="1300" b="1" kern="100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. </a:t>
            </a:r>
            <a:r>
              <a:rPr lang="ru-RU" sz="1300" b="1" kern="100" spc="-30" dirty="0" smtClean="0">
                <a:latin typeface="Montserrat Medium" pitchFamily="2" charset="-52"/>
                <a:ea typeface="Times New Roman"/>
              </a:rPr>
              <a:t>Работа полевой кухни</a:t>
            </a:r>
            <a:r>
              <a:rPr lang="ru-RU" sz="1300" kern="100" spc="-30" dirty="0" smtClean="0">
                <a:latin typeface="Montserrat Medium" pitchFamily="2" charset="-52"/>
                <a:ea typeface="Times New Roman"/>
              </a:rPr>
              <a:t> </a:t>
            </a:r>
            <a:r>
              <a:rPr lang="ru-RU" sz="1300" kern="100" spc="-30" dirty="0">
                <a:latin typeface="Montserrat Medium" pitchFamily="2" charset="-52"/>
                <a:ea typeface="Times New Roman"/>
              </a:rPr>
              <a:t>в месте проведения вузовского </a:t>
            </a:r>
            <a:r>
              <a:rPr lang="ru-RU" sz="1300" kern="100" spc="-30" dirty="0" smtClean="0">
                <a:latin typeface="Montserrat Medium" pitchFamily="2" charset="-52"/>
                <a:ea typeface="Times New Roman"/>
              </a:rPr>
              <a:t>патриотического концерта, </a:t>
            </a:r>
            <a:r>
              <a:rPr lang="ru-RU" sz="1300" b="1" i="1" kern="100" spc="-3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9 мая 2025 г.</a:t>
            </a:r>
            <a:endParaRPr lang="ru-RU" sz="1300" b="1" i="1" kern="100" spc="-30" dirty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5. </a:t>
            </a:r>
            <a:r>
              <a:rPr lang="ru-RU" sz="1300" kern="100" spc="20" dirty="0" smtClean="0">
                <a:latin typeface="Montserrat Medium" pitchFamily="2" charset="-52"/>
                <a:ea typeface="Times New Roman"/>
              </a:rPr>
              <a:t>Организация участия студентов и работников университета </a:t>
            </a:r>
            <a:r>
              <a:rPr lang="ru-RU" sz="1300" kern="100" spc="20" dirty="0">
                <a:latin typeface="Montserrat Medium" pitchFamily="2" charset="-52"/>
                <a:ea typeface="Times New Roman"/>
              </a:rPr>
              <a:t>в </a:t>
            </a:r>
            <a:r>
              <a:rPr lang="ru-RU" sz="1300" b="1" kern="100" spc="20" dirty="0">
                <a:latin typeface="Montserrat Medium" pitchFamily="2" charset="-52"/>
                <a:ea typeface="Times New Roman"/>
              </a:rPr>
              <a:t>городском </a:t>
            </a:r>
            <a:r>
              <a:rPr lang="ru-RU" sz="1300" b="1" kern="100" spc="20" dirty="0" smtClean="0">
                <a:latin typeface="Montserrat Medium" pitchFamily="2" charset="-52"/>
                <a:ea typeface="Times New Roman"/>
              </a:rPr>
              <a:t>митинге</a:t>
            </a:r>
            <a:r>
              <a:rPr lang="ru-RU" sz="1300" kern="100" spc="20" dirty="0" smtClean="0">
                <a:latin typeface="Montserrat Medium" pitchFamily="2" charset="-52"/>
                <a:ea typeface="Times New Roman"/>
              </a:rPr>
              <a:t>, </a:t>
            </a:r>
            <a:r>
              <a:rPr lang="ru-RU" sz="1300" b="1" kern="100" spc="2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9 мая 2025 г., </a:t>
            </a:r>
            <a:r>
              <a:rPr lang="ru-RU" sz="1300" b="1" u="sng" kern="100" spc="2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10.00</a:t>
            </a:r>
            <a:endParaRPr lang="ru-RU" sz="1300" b="1" u="sng" kern="100" spc="20" dirty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6.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Участие в акции «Бессмертный полк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», </a:t>
            </a:r>
            <a:r>
              <a:rPr lang="ru-RU" sz="1300" b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9 мая 2025 г., </a:t>
            </a:r>
            <a:r>
              <a:rPr lang="ru-RU" sz="1300" b="1" u="sng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11.00</a:t>
            </a:r>
            <a:endParaRPr lang="ru-RU" sz="1300" b="1" u="sng" kern="100" dirty="0">
              <a:solidFill>
                <a:srgbClr val="002060"/>
              </a:solidFill>
              <a:latin typeface="Montserrat Medium" pitchFamily="2" charset="-52"/>
              <a:ea typeface="Times New Roman"/>
            </a:endParaRPr>
          </a:p>
          <a:p>
            <a:pPr algn="just"/>
            <a:r>
              <a:rPr lang="ru-RU" sz="13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7</a:t>
            </a:r>
            <a:r>
              <a:rPr lang="ru-RU" sz="13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. </a:t>
            </a:r>
            <a:r>
              <a:rPr lang="ru-RU" sz="1300" kern="100" dirty="0">
                <a:latin typeface="Montserrat Medium" pitchFamily="2" charset="-52"/>
                <a:ea typeface="Times New Roman"/>
              </a:rPr>
              <a:t>Легкоатлетическая эстафета, посвященная Дню Великой </a:t>
            </a:r>
            <a:r>
              <a:rPr lang="ru-RU" sz="1300" kern="100" dirty="0" smtClean="0">
                <a:latin typeface="Montserrat Medium" pitchFamily="2" charset="-52"/>
                <a:ea typeface="Times New Roman"/>
              </a:rPr>
              <a:t>Победы, </a:t>
            </a:r>
            <a:r>
              <a:rPr lang="ru-RU" sz="1300" b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9 мая 2025 г.</a:t>
            </a:r>
          </a:p>
        </p:txBody>
      </p:sp>
      <p:pic>
        <p:nvPicPr>
          <p:cNvPr id="6" name="Рисунок 5" descr="C:\Users\gordeeva_lv\Desktop\NBywvXwA6Y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" y="3439914"/>
            <a:ext cx="2316683" cy="151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gordeeva_lv\Desktop\Uwe-3EcOgL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91" y="3439914"/>
            <a:ext cx="2146653" cy="151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gordeeva_lv\Desktop\I0v6CDbA1p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79" y="3439914"/>
            <a:ext cx="2290546" cy="151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gordeeva_lv\Desktop\go_iu8ubWj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25" y="3439914"/>
            <a:ext cx="1872208" cy="1519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51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28" y="46057"/>
            <a:ext cx="77695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Перечень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-52"/>
              </a:rPr>
              <a:t>планируемых</a:t>
            </a:r>
            <a:r>
              <a:rPr lang="ru-RU" sz="1700" b="1" dirty="0" smtClean="0">
                <a:latin typeface="Montserrat ExtraBold" panose="00000900000000000000" pitchFamily="2" charset="-52"/>
              </a:rPr>
              <a:t> к проведению мероприятий,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приуроченных к празднованию </a:t>
            </a:r>
          </a:p>
          <a:p>
            <a:pPr algn="ctr"/>
            <a:r>
              <a:rPr lang="ru-RU" sz="1700" b="1" dirty="0" smtClean="0">
                <a:latin typeface="Montserrat ExtraBold" panose="00000900000000000000" pitchFamily="2" charset="-52"/>
              </a:rPr>
              <a:t>80-летнего юбилея Победы в Великой Отечественной войне</a:t>
            </a:r>
            <a:endParaRPr lang="ru-RU" sz="1700" b="1" dirty="0">
              <a:latin typeface="Montserrat ExtraBold" panose="000009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C47D09-DC20-4024-D72D-E1EEA8C5F136}"/>
              </a:ext>
            </a:extLst>
          </p:cNvPr>
          <p:cNvSpPr txBox="1"/>
          <p:nvPr/>
        </p:nvSpPr>
        <p:spPr>
          <a:xfrm>
            <a:off x="8639944" y="473199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 Medium" panose="00000600000000000000" pitchFamily="2" charset="-52"/>
              </a:rPr>
              <a:t>25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6" y="91556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i="1" dirty="0" smtClean="0">
              <a:latin typeface="Montserrat Medium" pitchFamily="2" charset="-52"/>
            </a:endParaRPr>
          </a:p>
          <a:p>
            <a:pPr algn="ctr"/>
            <a:endParaRPr lang="ru-RU" sz="1400" i="1" dirty="0" smtClean="0">
              <a:latin typeface="Montserrat Medium" pitchFamily="2" charset="-52"/>
            </a:endParaRPr>
          </a:p>
          <a:p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1. </a:t>
            </a:r>
            <a:r>
              <a:rPr lang="ru-RU" sz="1400" dirty="0" smtClean="0">
                <a:latin typeface="Montserrat Medium" pitchFamily="2" charset="-52"/>
              </a:rPr>
              <a:t>Реализация проекта «Лаборатория </a:t>
            </a:r>
            <a:r>
              <a:rPr lang="ru-RU" sz="1400" dirty="0" err="1" smtClean="0">
                <a:latin typeface="Montserrat Medium" pitchFamily="2" charset="-52"/>
              </a:rPr>
              <a:t>подкастов</a:t>
            </a:r>
            <a:r>
              <a:rPr lang="ru-RU" sz="1400" dirty="0" smtClean="0">
                <a:latin typeface="Montserrat Medium" pitchFamily="2" charset="-52"/>
              </a:rPr>
              <a:t>» «История глазами поколений», </a:t>
            </a:r>
            <a:r>
              <a:rPr lang="ru-RU" sz="1400" b="1" i="1" dirty="0" smtClean="0">
                <a:solidFill>
                  <a:srgbClr val="002060"/>
                </a:solidFill>
                <a:latin typeface="Montserrat Medium" pitchFamily="2" charset="-52"/>
              </a:rPr>
              <a:t>март – декабрь 2025 г.</a:t>
            </a:r>
          </a:p>
          <a:p>
            <a:r>
              <a:rPr lang="ru-RU" sz="14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2</a:t>
            </a:r>
            <a:r>
              <a:rPr lang="ru-RU" sz="1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. </a:t>
            </a:r>
            <a:r>
              <a:rPr lang="ru-RU" sz="1400" kern="100" dirty="0">
                <a:latin typeface="Montserrat Medium" pitchFamily="2" charset="-52"/>
                <a:ea typeface="Times New Roman"/>
              </a:rPr>
              <a:t>Смотр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строя и </a:t>
            </a:r>
            <a:r>
              <a:rPr lang="ru-RU" sz="1400" kern="100" dirty="0">
                <a:latin typeface="Montserrat Medium" pitchFamily="2" charset="-52"/>
                <a:ea typeface="Times New Roman"/>
              </a:rPr>
              <a:t>песни, спартакиада-фестиваль от Штаба студенческих отрядов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и Объединенного </a:t>
            </a:r>
            <a:r>
              <a:rPr lang="ru-RU" sz="1400" kern="100" dirty="0">
                <a:latin typeface="Montserrat Medium" pitchFamily="2" charset="-52"/>
                <a:ea typeface="Times New Roman"/>
              </a:rPr>
              <a:t>совета обучающихся </a:t>
            </a:r>
            <a:r>
              <a:rPr lang="ru-RU" sz="1400" kern="100" dirty="0" err="1">
                <a:latin typeface="Montserrat Medium" pitchFamily="2" charset="-52"/>
                <a:ea typeface="Times New Roman"/>
              </a:rPr>
              <a:t>СибГИУ</a:t>
            </a:r>
            <a:r>
              <a:rPr lang="ru-RU" sz="1400" kern="100" dirty="0">
                <a:latin typeface="Montserrat Medium" pitchFamily="2" charset="-52"/>
                <a:ea typeface="Times New Roman"/>
              </a:rPr>
              <a:t>, </a:t>
            </a:r>
            <a:r>
              <a:rPr lang="ru-RU" sz="14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 2025 г.</a:t>
            </a:r>
          </a:p>
          <a:p>
            <a:r>
              <a:rPr lang="ru-RU" sz="1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3.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Выставка </a:t>
            </a:r>
            <a:r>
              <a:rPr lang="ru-RU" sz="1400" kern="100" dirty="0">
                <a:latin typeface="Montserrat Medium" pitchFamily="2" charset="-52"/>
                <a:ea typeface="Times New Roman"/>
              </a:rPr>
              <a:t>картин на тему победного мая, </a:t>
            </a:r>
            <a:r>
              <a:rPr lang="ru-RU" sz="14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 – май 2025 г</a:t>
            </a:r>
            <a:r>
              <a:rPr lang="ru-RU" sz="14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</a:p>
          <a:p>
            <a:r>
              <a:rPr lang="ru-RU" sz="1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4.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Организация волонтерской работы по благоустройству памятников, посвященных Великой Отечественной войне, </a:t>
            </a:r>
            <a:r>
              <a:rPr lang="ru-RU" sz="14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 – май 2025 г.</a:t>
            </a:r>
          </a:p>
          <a:p>
            <a:r>
              <a:rPr lang="ru-RU" sz="1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5.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Организация автобусных экскурсий по местам расположения малоизвестных памятников, посвященных Великой Отечественной войне (юг Кузбасса), </a:t>
            </a:r>
            <a:r>
              <a:rPr lang="ru-RU" sz="14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 – май 2025 г</a:t>
            </a:r>
            <a:r>
              <a:rPr lang="ru-RU" sz="14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  <a:endParaRPr lang="ru-RU" sz="1400" kern="100" dirty="0" smtClean="0">
              <a:latin typeface="Montserrat Medium" pitchFamily="2" charset="-52"/>
              <a:ea typeface="Times New Roman"/>
            </a:endParaRPr>
          </a:p>
          <a:p>
            <a:r>
              <a:rPr lang="ru-RU" sz="1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6.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Проведение патриотических викторин и интеллектуальных турниров на площадках школ, гимназий и лицеев города, </a:t>
            </a:r>
            <a:r>
              <a:rPr lang="ru-RU" sz="14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 – </a:t>
            </a:r>
            <a:r>
              <a:rPr lang="ru-RU" sz="14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май 2025 г</a:t>
            </a:r>
            <a:r>
              <a:rPr lang="ru-RU" sz="14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  <a:endParaRPr lang="ru-RU" sz="1400" kern="100" dirty="0" smtClean="0">
              <a:latin typeface="Montserrat Medium" pitchFamily="2" charset="-52"/>
              <a:ea typeface="Times New Roman"/>
            </a:endParaRPr>
          </a:p>
          <a:p>
            <a:r>
              <a:rPr lang="ru-RU" sz="1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Times New Roman"/>
              </a:rPr>
              <a:t>7. </a:t>
            </a:r>
            <a:r>
              <a:rPr lang="ru-RU" sz="1400" kern="100" dirty="0" smtClean="0">
                <a:latin typeface="Montserrat Medium" pitchFamily="2" charset="-52"/>
                <a:ea typeface="Times New Roman"/>
              </a:rPr>
              <a:t>Организация работы киноклуба на площадке университета, </a:t>
            </a:r>
            <a:r>
              <a:rPr lang="ru-RU" sz="1400" b="1" i="1" kern="100" dirty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апрель – май 2025 г</a:t>
            </a:r>
            <a:r>
              <a:rPr lang="ru-RU" sz="1400" b="1" i="1" kern="100" dirty="0" smtClean="0">
                <a:solidFill>
                  <a:srgbClr val="002060"/>
                </a:solidFill>
                <a:latin typeface="Montserrat Medium" pitchFamily="2" charset="-52"/>
                <a:ea typeface="Times New Roman"/>
              </a:rPr>
              <a:t>.</a:t>
            </a:r>
            <a:endParaRPr lang="ru-RU" sz="1400" kern="100" dirty="0">
              <a:latin typeface="Montserrat Medium" pitchFamily="2" charset="-52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956544"/>
            <a:ext cx="3744416" cy="319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729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</a:rPr>
              <a:t>Молодежные инициативы</a:t>
            </a:r>
            <a:endParaRPr lang="ru-RU" sz="1600" b="1" dirty="0">
              <a:solidFill>
                <a:srgbClr val="9729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0584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Medium" pitchFamily="2" charset="-52"/>
                <a:cs typeface="Arial" panose="020B0604020202020204" pitchFamily="34" charset="0"/>
              </a:rPr>
              <a:t>4. </a:t>
            </a:r>
            <a:r>
              <a:rPr lang="ru-RU" sz="24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rPr>
              <a:t>Гала-концерт фестиваля «Студенческая весна </a:t>
            </a:r>
            <a:r>
              <a:rPr lang="ru-RU" sz="2400" b="1" dirty="0" err="1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rPr>
              <a:t>СибГИУ</a:t>
            </a:r>
            <a:r>
              <a:rPr lang="ru-RU" sz="24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rPr>
              <a:t> – </a:t>
            </a:r>
            <a:r>
              <a:rPr lang="ru-RU" sz="24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rPr>
              <a:t>2025», </a:t>
            </a:r>
            <a:r>
              <a:rPr lang="ru-RU" sz="24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rPr>
              <a:t>подготовка к участию в областном </a:t>
            </a:r>
            <a:r>
              <a:rPr lang="ru-RU" sz="24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rPr>
              <a:t>гала-концерте</a:t>
            </a:r>
            <a:endParaRPr lang="ru-RU" sz="2400" b="1" dirty="0">
              <a:solidFill>
                <a:schemeClr val="bg1"/>
              </a:solidFill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211" y="4668533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532440" y="46869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26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6" y="0"/>
            <a:ext cx="914124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4949" y="-592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Перечень мероприятий, даты и сроки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подготовки к организации и проведению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фестиваля студенческого художественного творчества «Студенческая весна – </a:t>
            </a:r>
            <a:r>
              <a:rPr lang="ru-RU" sz="1600" b="1" dirty="0" smtClean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2025»</a:t>
            </a:r>
            <a:endParaRPr lang="ru-RU" sz="1600" b="1" dirty="0">
              <a:latin typeface="Montserrat ExtraBold" pitchFamily="2" charset="-52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532439" y="4637312"/>
            <a:ext cx="574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27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18" y="1071295"/>
            <a:ext cx="842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12-13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марта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ru-RU" b="1" i="1" dirty="0">
                <a:latin typeface="Cambria" pitchFamily="18" charset="0"/>
                <a:ea typeface="Cambria" pitchFamily="18" charset="0"/>
              </a:rPr>
              <a:t>концертные программы институтов / УК</a:t>
            </a:r>
          </a:p>
          <a:p>
            <a:pPr algn="just"/>
            <a:r>
              <a:rPr lang="ru-RU" b="1" i="1" dirty="0">
                <a:latin typeface="Cambria" pitchFamily="18" charset="0"/>
                <a:ea typeface="Cambria" pitchFamily="18" charset="0"/>
              </a:rPr>
              <a:t>Время: </a:t>
            </a:r>
            <a:r>
              <a:rPr lang="ru-RU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15.00 </a:t>
            </a:r>
            <a:r>
              <a:rPr lang="ru-RU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 18.00</a:t>
            </a:r>
          </a:p>
          <a:p>
            <a:pPr algn="just"/>
            <a:r>
              <a:rPr lang="ru-RU" b="1" i="1" dirty="0">
                <a:latin typeface="Cambria" pitchFamily="18" charset="0"/>
                <a:ea typeface="Cambria" pitchFamily="18" charset="0"/>
              </a:rPr>
              <a:t>Площадка:</a:t>
            </a:r>
            <a:r>
              <a:rPr lang="ru-RU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театр кукол «Сказ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CC54CFA-A6DE-BA8C-F0F0-1733909B258F}"/>
              </a:ext>
            </a:extLst>
          </p:cNvPr>
          <p:cNvSpPr/>
          <p:nvPr/>
        </p:nvSpPr>
        <p:spPr>
          <a:xfrm rot="20616742">
            <a:off x="7080893" y="847885"/>
            <a:ext cx="1315698" cy="5098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ExtraBold" panose="00000900000000000000" pitchFamily="2" charset="-52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Montserrat ExtraBold" panose="00000900000000000000" pitchFamily="2" charset="-52"/>
              </a:rPr>
              <a:t> </a:t>
            </a:r>
            <a:r>
              <a:rPr lang="ru-RU" dirty="0">
                <a:solidFill>
                  <a:schemeClr val="tx1"/>
                </a:solidFill>
                <a:latin typeface="Montserrat ExtraBold" panose="00000900000000000000" pitchFamily="2" charset="-52"/>
              </a:rPr>
              <a:t>этап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68460"/>
              </p:ext>
            </p:extLst>
          </p:nvPr>
        </p:nvGraphicFramePr>
        <p:xfrm>
          <a:off x="159404" y="1995686"/>
          <a:ext cx="6531897" cy="1555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5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7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12.03.2025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  <a:ea typeface="Times New Roman"/>
                        </a:rPr>
                        <a:t>15.00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ИФКЗиС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16.00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  <a:ea typeface="Times New Roman"/>
                        </a:rPr>
                        <a:t>ИГДиГ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1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17.00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  <a:ea typeface="Times New Roman"/>
                        </a:rPr>
                        <a:t>ИТУР, ИПИТ,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  <a:ea typeface="Times New Roman"/>
                        </a:rPr>
                        <a:t> ИМИМ,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  <a:ea typeface="Times New Roman"/>
                        </a:rPr>
                        <a:t>ИИТиАС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683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13.03.2025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  <a:ea typeface="Times New Roman"/>
                        </a:rPr>
                        <a:t>15.00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  <a:ea typeface="Times New Roman"/>
                        </a:rPr>
                        <a:t>УК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16:00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ИПО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85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17.00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itchFamily="2" charset="-52"/>
                        </a:rPr>
                        <a:t>АСИ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itchFamily="2" charset="-52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https://sun9-44.userapi.com/impg/Hr56GwIaRVyY9DAzTInTploUEqHHwg1pTgkJQw/hvEmWd-hlaw.jpg?size=2560x1708&amp;quality=95&amp;sign=94ab997eb33363d68137de4140a8d6b7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8" y="3609916"/>
            <a:ext cx="1692285" cy="134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sun9-11.userapi.com/impg/ty4vPOCpvDOI15pYjZJHHUUJqr1iVphkmfCSKw/JbAJscRsEcM.jpg?size=2560x1708&amp;quality=95&amp;sign=caa8f100fa1607fd1fa961315ae48ddf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16" y="3609916"/>
            <a:ext cx="1728192" cy="134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sun9-80.userapi.com/impg/tJ98TlF0OFDPUtlxBDJCxsWhev6wyUoAu3vDSg/FSKqoUrvKjc.jpg?size=2560x1709&amp;quality=95&amp;sign=9ecfeebd0d94b468ee172e67d939b872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09916"/>
            <a:ext cx="1944216" cy="134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sun9-27.userapi.com/impg/_eMY2GbbZiWgBHGlZz4ieWOrP5mhOvMnMCQntg/hE8ZhW4LimY.jpg?size=2560x1709&amp;quality=95&amp;sign=f265721ac5a9986635976d64ad38ecf4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3" y="3614621"/>
            <a:ext cx="1728192" cy="134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sun9-15.userapi.com/impg/R4kA65rZ65Y-GihPBNBp8LTQ4xzCF0G9iw3AtA/ItpJlCPDzrQ.jpg?size=2553x1703&amp;quality=95&amp;sign=cc9c19e76a058fbc87390049d6f02666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933">
            <a:off x="7216381" y="1797472"/>
            <a:ext cx="1710555" cy="12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sun9-49.userapi.com/impg/fHEe7kRdpU32IR11TGBYwIW98W3AyKm7DY67bw/r-PdKsDt7pk.jpg?size=2560x1708&amp;quality=95&amp;sign=09257b32c2d644059155ffb48cf04392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827">
            <a:off x="7219460" y="3216102"/>
            <a:ext cx="1704395" cy="113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02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1" y="0"/>
            <a:ext cx="914124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74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Перечень мероприятий, даты и сроки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подготовки к организации и проведению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фестиваля студенческого художественного творчества «Студенческая весна – </a:t>
            </a:r>
            <a:r>
              <a:rPr lang="ru-RU" b="1" dirty="0" smtClean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2025»</a:t>
            </a:r>
            <a:endParaRPr lang="ru-RU" b="1" dirty="0">
              <a:latin typeface="Montserrat ExtraBold" pitchFamily="2" charset="-52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2</a:t>
            </a:r>
            <a:r>
              <a:rPr lang="ru-RU" sz="1400" dirty="0">
                <a:latin typeface="Montserrat Medium" panose="00000600000000000000" pitchFamily="2" charset="-52"/>
                <a:ea typeface="Cambria" panose="02040503050406030204" pitchFamily="18" charset="0"/>
              </a:rPr>
              <a:t>8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07829"/>
            <a:ext cx="842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Конкурсные просмотры отдельных концертных номеров институтов / УК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19 марта 2025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г.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Время: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с 10. 00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Площадка: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театр Металлургов (аренда)</a:t>
            </a:r>
            <a:endParaRPr lang="ru-RU" dirty="0">
              <a:solidFill>
                <a:srgbClr val="C00000"/>
              </a:solidFill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338C2E3-D711-D32B-0E2B-0641C0687577}"/>
              </a:ext>
            </a:extLst>
          </p:cNvPr>
          <p:cNvSpPr/>
          <p:nvPr/>
        </p:nvSpPr>
        <p:spPr>
          <a:xfrm rot="918260">
            <a:off x="7439624" y="1868029"/>
            <a:ext cx="1315698" cy="5098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ExtraBold" panose="00000900000000000000" pitchFamily="2" charset="-52"/>
              </a:rPr>
              <a:t>2 этап</a:t>
            </a:r>
          </a:p>
        </p:txBody>
      </p:sp>
      <p:pic>
        <p:nvPicPr>
          <p:cNvPr id="10" name="Рисунок 9" descr="https://sun9-59.userapi.com/impg/rOnU7Tj6XxprdcrwIfIRmjKijC2VHqd-Nqs1ew/_aqhPbR9uyc.jpg?size=2560x1708&amp;quality=95&amp;sign=30e173eb060ebce81675ec2b5e5daf55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5" y="2941362"/>
            <a:ext cx="2918346" cy="184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80.userapi.com/impg/azGymI6cfSBbHOdiCl_2VlvHwOEUAqmmGS0VgQ/Bx7zIybLTK0.jpg?size=2560x1708&amp;quality=95&amp;sign=3723decd01b41332676ddd93ff179c2b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31" y="2941362"/>
            <a:ext cx="2709803" cy="184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20.userapi.com/impg/KTIduM-54-_srW3Xe_LrMaiirM816OYXtCxHtA/CUnL7kd_EdY.jpg?size=2560x1709&amp;quality=95&amp;sign=36bc817028c986038fe9d81e3af1af9c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41362"/>
            <a:ext cx="2580762" cy="184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09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24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20" y="1421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Количественные показатели участия студентов </a:t>
            </a:r>
            <a:r>
              <a:rPr lang="ru-RU" b="1" dirty="0" err="1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СибГИУ</a:t>
            </a: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в конкурсных просмотрах «Студенческой весны – </a:t>
            </a:r>
            <a:r>
              <a:rPr lang="ru-RU" b="1" dirty="0" smtClean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2025»</a:t>
            </a:r>
            <a:endParaRPr lang="ru-RU" b="1" dirty="0">
              <a:latin typeface="Montserrat ExtraBold" pitchFamily="2" charset="-52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29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34" y="726618"/>
            <a:ext cx="416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Очные направления  </a:t>
            </a: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  <a:ea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(</a:t>
            </a:r>
            <a:r>
              <a:rPr lang="ru-RU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7</a:t>
            </a:r>
            <a:r>
              <a:rPr lang="ru-RU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3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 заявки 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- 2025 г.  (2024 г. – 88 заявок))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  <a:ea typeface="Cambria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C21375A-C37C-E873-01AD-D61AEC792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54959"/>
              </p:ext>
            </p:extLst>
          </p:nvPr>
        </p:nvGraphicFramePr>
        <p:xfrm>
          <a:off x="158756" y="1207102"/>
          <a:ext cx="3744416" cy="375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6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85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Институт</a:t>
                      </a:r>
                      <a:r>
                        <a:rPr lang="ru-RU" sz="1000" baseline="0" dirty="0">
                          <a:latin typeface="Montserrat Medium" panose="00000600000000000000" pitchFamily="2" charset="-52"/>
                        </a:rPr>
                        <a:t> 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Количество заявок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Количество участников</a:t>
                      </a:r>
                    </a:p>
                    <a:p>
                      <a:pPr algn="ctr"/>
                      <a:r>
                        <a:rPr lang="ru-RU" sz="1000" baseline="0" dirty="0">
                          <a:latin typeface="Montserrat Medium" panose="00000600000000000000" pitchFamily="2" charset="-52"/>
                        </a:rPr>
                        <a:t> 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ontserrat Medium" panose="00000600000000000000" pitchFamily="2" charset="-52"/>
                        </a:rPr>
                        <a:t>ИПО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24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(25-2024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30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(38 –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Montserrat Medium" panose="00000600000000000000" pitchFamily="2" charset="-52"/>
                        </a:rPr>
                        <a:t>АСИ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16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(25-2024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24</a:t>
                      </a:r>
                      <a:r>
                        <a:rPr lang="ru-RU" sz="1200" baseline="0" dirty="0" smtClean="0">
                          <a:latin typeface="Montserrat Medium" panose="00000600000000000000" pitchFamily="2" charset="-52"/>
                        </a:rPr>
                        <a:t> </a:t>
                      </a:r>
                      <a:r>
                        <a:rPr lang="ru-RU" sz="1000" baseline="0" dirty="0" smtClean="0">
                          <a:latin typeface="Montserrat Medium" panose="00000600000000000000" pitchFamily="2" charset="-52"/>
                        </a:rPr>
                        <a:t>(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38- 2024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Montserrat Medium" panose="00000600000000000000" pitchFamily="2" charset="-52"/>
                        </a:rPr>
                        <a:t>ИГДиГ</a:t>
                      </a:r>
                      <a:endParaRPr lang="ru-RU" sz="1200" b="1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3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(15-2024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13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(15 –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Montserrat Medium" panose="00000600000000000000" pitchFamily="2" charset="-52"/>
                        </a:rPr>
                        <a:t>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11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(7-2024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30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(28</a:t>
                      </a:r>
                      <a:r>
                        <a:rPr lang="ru-RU" sz="1000" baseline="0" dirty="0" smtClean="0">
                          <a:latin typeface="Montserrat Medium" panose="00000600000000000000" pitchFamily="2" charset="-52"/>
                        </a:rPr>
                        <a:t> – 2024 г.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Montserrat Medium" panose="00000600000000000000" pitchFamily="2" charset="-52"/>
                        </a:rPr>
                        <a:t>ИПИТ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5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(5-2024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5</a:t>
                      </a:r>
                      <a:r>
                        <a:rPr lang="ru-RU" sz="1200" baseline="0" dirty="0" smtClean="0">
                          <a:latin typeface="Montserrat Medium" panose="00000600000000000000" pitchFamily="2" charset="-52"/>
                        </a:rPr>
                        <a:t> </a:t>
                      </a:r>
                      <a:r>
                        <a:rPr lang="ru-RU" sz="1000" baseline="0" dirty="0" smtClean="0">
                          <a:latin typeface="Montserrat Medium" panose="00000600000000000000" pitchFamily="2" charset="-52"/>
                        </a:rPr>
                        <a:t>(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9- 2024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Montserrat Medium" panose="00000600000000000000" pitchFamily="2" charset="-52"/>
                        </a:rPr>
                        <a:t>ИИТиАС</a:t>
                      </a:r>
                      <a:endParaRPr lang="ru-RU" sz="1200" b="1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6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(5-2024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4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(7- 2024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Montserrat Medium" panose="00000600000000000000" pitchFamily="2" charset="-52"/>
                        </a:rPr>
                        <a:t>ИФКЗиС</a:t>
                      </a:r>
                      <a:endParaRPr lang="ru-RU" sz="1200" b="1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5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(3-2024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13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(2 –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ontserrat Medium" panose="00000600000000000000" pitchFamily="2" charset="-52"/>
                        </a:rPr>
                        <a:t>ИТУР</a:t>
                      </a:r>
                      <a:endParaRPr lang="ru-RU" sz="1200" b="1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3 </a:t>
                      </a:r>
                      <a:r>
                        <a:rPr lang="ru-RU" sz="900" dirty="0" smtClean="0">
                          <a:latin typeface="Montserrat Medium" pitchFamily="2" charset="-52"/>
                        </a:rPr>
                        <a:t>(3-2024 г.)</a:t>
                      </a:r>
                      <a:endParaRPr lang="ru-RU" sz="9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(3 –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Montserrat Medium" panose="00000600000000000000" pitchFamily="2" charset="-52"/>
                        </a:rPr>
                        <a:t>ИМиМ</a:t>
                      </a:r>
                      <a:endParaRPr lang="ru-RU" sz="1200" b="1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itchFamily="2" charset="-52"/>
                        </a:rPr>
                        <a:t>0</a:t>
                      </a:r>
                      <a:endParaRPr lang="ru-RU" sz="1200" dirty="0">
                        <a:latin typeface="Montserrat Medium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(0- 2024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4A9AF2-8EBA-D174-F3CE-E34C269FC83F}"/>
              </a:ext>
            </a:extLst>
          </p:cNvPr>
          <p:cNvSpPr txBox="1"/>
          <p:nvPr/>
        </p:nvSpPr>
        <p:spPr>
          <a:xfrm>
            <a:off x="3995936" y="884838"/>
            <a:ext cx="4679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Заочные направления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(301 заявка (418 заявок - 2024 г.))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  <a:ea typeface="Cambria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3D57B238-F23D-A69E-8819-D1CED982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43458"/>
              </p:ext>
            </p:extLst>
          </p:nvPr>
        </p:nvGraphicFramePr>
        <p:xfrm>
          <a:off x="3995936" y="1202742"/>
          <a:ext cx="4608512" cy="370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9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5">
                  <a:extLst>
                    <a:ext uri="{9D8B030D-6E8A-4147-A177-3AD203B41FA5}">
                      <a16:colId xmlns="" xmlns:a16="http://schemas.microsoft.com/office/drawing/2014/main" val="3542418745"/>
                    </a:ext>
                  </a:extLst>
                </a:gridCol>
              </a:tblGrid>
              <a:tr h="5049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Количество заявок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Количество</a:t>
                      </a:r>
                      <a:r>
                        <a:rPr lang="ru-RU" sz="1000" baseline="0" dirty="0">
                          <a:latin typeface="Montserrat Medium" panose="00000600000000000000" pitchFamily="2" charset="-52"/>
                        </a:rPr>
                        <a:t> участников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ВСЕГО </a:t>
                      </a:r>
                    </a:p>
                    <a:p>
                      <a:pPr algn="ctr"/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по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институтам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(заявок </a:t>
                      </a:r>
                      <a:r>
                        <a:rPr lang="ru-RU" sz="1000" dirty="0">
                          <a:latin typeface="Montserrat Medium" panose="00000600000000000000" pitchFamily="2" charset="-52"/>
                        </a:rPr>
                        <a:t>/ участников)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3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174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(161- 2024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120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(85- 2024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198 / 150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114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(237- 2024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48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(47 –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130</a:t>
                      </a:r>
                      <a:r>
                        <a:rPr lang="ru-RU" sz="1200" baseline="0" dirty="0" smtClean="0">
                          <a:latin typeface="Montserrat Medium" panose="00000600000000000000" pitchFamily="2" charset="-52"/>
                        </a:rPr>
                        <a:t> </a:t>
                      </a:r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/ 72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5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(18- 2024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</a:t>
                      </a:r>
                      <a:endParaRPr lang="ru-RU" sz="12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8 / 16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5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(2024 г. – 1)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(2 –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14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/ </a:t>
                      </a:r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33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5 / 5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5 </a:t>
                      </a:r>
                      <a:r>
                        <a:rPr lang="ru-RU" sz="1000" dirty="0" smtClean="0">
                          <a:latin typeface="Montserrat Medium" panose="00000600000000000000" pitchFamily="2" charset="-52"/>
                        </a:rPr>
                        <a:t>(0 – 2024 г.)</a:t>
                      </a:r>
                      <a:endParaRPr lang="ru-RU" sz="1000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11 / 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0</a:t>
                      </a:r>
                      <a:endParaRPr lang="ru-RU" sz="1200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0</a:t>
                      </a:r>
                      <a:endParaRPr lang="ru-RU" sz="1200" dirty="0">
                        <a:latin typeface="Montserrat Medium" panose="000006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5 / 13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3 /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3 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Montserrat Medium" panose="00000600000000000000" pitchFamily="2" charset="-52"/>
                        </a:rPr>
                        <a:t>0 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/ </a:t>
                      </a:r>
                      <a:r>
                        <a:rPr lang="ru-RU" sz="1200" dirty="0" smtClean="0">
                          <a:latin typeface="Montserrat Medium" panose="00000600000000000000" pitchFamily="2" charset="-52"/>
                        </a:rPr>
                        <a:t>0 </a:t>
                      </a:r>
                      <a:r>
                        <a:rPr lang="ru-RU" sz="1200" dirty="0">
                          <a:latin typeface="Montserrat Medium" panose="00000600000000000000" pitchFamily="2" charset="-52"/>
                        </a:rPr>
                        <a:t>чел.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92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85978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1. Отчеты кураторов об учебной дисциплине студентов 1 и 2 курсов (проблемы, ситуации, вопросы)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4214364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Кураторы, классные руководители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376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0" y="12698"/>
            <a:ext cx="914124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74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Перечень мероприятий, даты и сроки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подготовки к организации и проведению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фестиваля студенческого художественного творчества «Студенческая весна – </a:t>
            </a:r>
            <a:r>
              <a:rPr lang="ru-RU" b="1" dirty="0" smtClean="0"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2025»</a:t>
            </a:r>
            <a:endParaRPr lang="ru-RU" b="1" dirty="0">
              <a:latin typeface="Montserrat ExtraBold" pitchFamily="2" charset="-52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7D3EB-BD2A-E607-DB3C-6C27976BCC27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Montserrat Medium" panose="00000600000000000000" pitchFamily="2" charset="-52"/>
                <a:ea typeface="Cambria" panose="02040503050406030204" pitchFamily="18" charset="0"/>
              </a:rPr>
              <a:t>30</a:t>
            </a:r>
            <a:endParaRPr lang="ru-RU" sz="1400" dirty="0"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54" y="1397712"/>
            <a:ext cx="84263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Montserrat Medium" pitchFamily="2" charset="-52"/>
                <a:ea typeface="Cambria" pitchFamily="18" charset="0"/>
              </a:rPr>
              <a:t>1. Гала-концерт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–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8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апреля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2025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г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., 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18.00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  <a:ea typeface="Cambria" pitchFamily="18" charset="0"/>
            </a:endParaRPr>
          </a:p>
          <a:p>
            <a:pPr algn="just"/>
            <a:r>
              <a:rPr lang="ru-RU" sz="1600" b="1" i="1" dirty="0">
                <a:latin typeface="Montserrat Medium" pitchFamily="2" charset="-52"/>
                <a:ea typeface="Cambria" pitchFamily="18" charset="0"/>
              </a:rPr>
              <a:t>Площадка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– Театр металлургов </a:t>
            </a:r>
          </a:p>
          <a:p>
            <a:pPr algn="just"/>
            <a:endParaRPr lang="ru-RU" sz="1600" b="1" dirty="0">
              <a:solidFill>
                <a:srgbClr val="C00000"/>
              </a:solidFill>
              <a:latin typeface="Montserrat Medium" pitchFamily="2" charset="-52"/>
              <a:ea typeface="Cambria" pitchFamily="18" charset="0"/>
            </a:endParaRPr>
          </a:p>
          <a:p>
            <a:pPr algn="just"/>
            <a:r>
              <a:rPr lang="ru-RU" sz="1600" b="1" dirty="0">
                <a:latin typeface="Montserrat Medium" pitchFamily="2" charset="-52"/>
                <a:ea typeface="Cambria" pitchFamily="18" charset="0"/>
              </a:rPr>
              <a:t>2. Награждение победителей по итогам Студенческой весны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8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апреля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2025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г.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600" b="1" dirty="0" smtClean="0">
                <a:latin typeface="Montserrat Medium" pitchFamily="2" charset="-52"/>
                <a:ea typeface="Cambria" pitchFamily="18" charset="0"/>
              </a:rPr>
              <a:t>(концертный зал), 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-52"/>
                <a:ea typeface="Cambria" pitchFamily="18" charset="0"/>
              </a:rPr>
              <a:t>19.00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-52"/>
              <a:ea typeface="Cambria" pitchFamily="18" charset="0"/>
            </a:endParaRPr>
          </a:p>
          <a:p>
            <a:pPr algn="just"/>
            <a:r>
              <a:rPr lang="ru-RU" sz="1600" b="1" i="1" dirty="0">
                <a:latin typeface="Montserrat Medium" pitchFamily="2" charset="-52"/>
                <a:ea typeface="Cambria" pitchFamily="18" charset="0"/>
              </a:rPr>
              <a:t>Площадка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– Театр металлургов.</a:t>
            </a:r>
            <a:endParaRPr lang="ru-RU" sz="1600" dirty="0">
              <a:solidFill>
                <a:srgbClr val="C00000"/>
              </a:solidFill>
              <a:latin typeface="Montserrat Medium" pitchFamily="2" charset="-52"/>
              <a:ea typeface="Cambria" pitchFamily="18" charset="0"/>
            </a:endParaRPr>
          </a:p>
          <a:p>
            <a:pPr algn="just"/>
            <a:endParaRPr lang="ru-RU" sz="1600" b="1" dirty="0">
              <a:latin typeface="Montserrat Medium" pitchFamily="2" charset="-52"/>
              <a:ea typeface="Cambria" pitchFamily="18" charset="0"/>
            </a:endParaRPr>
          </a:p>
          <a:p>
            <a:pPr algn="just"/>
            <a:r>
              <a:rPr lang="ru-RU" sz="1600" b="1" dirty="0">
                <a:latin typeface="Montserrat Medium" pitchFamily="2" charset="-52"/>
                <a:ea typeface="Cambria" pitchFamily="18" charset="0"/>
              </a:rPr>
              <a:t>3. Областные смотры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10-12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апреля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2025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г.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</a:rPr>
              <a:t>(36 - заявок – 2025 г. / 32 </a:t>
            </a:r>
            <a:r>
              <a:rPr lang="ru-RU" sz="16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</a:rPr>
              <a:t>заявки – 2024 г. / 32 заявки – 2023 г</a:t>
            </a:r>
            <a:r>
              <a:rPr lang="ru-RU" sz="16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</a:rPr>
              <a:t>. )</a:t>
            </a:r>
            <a:endParaRPr lang="ru-RU" sz="16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</a:endParaRPr>
          </a:p>
          <a:p>
            <a:pPr algn="just"/>
            <a:r>
              <a:rPr lang="ru-RU" sz="1600" b="1" i="1" dirty="0">
                <a:latin typeface="Montserrat Medium" pitchFamily="2" charset="-52"/>
                <a:ea typeface="Cambria" pitchFamily="18" charset="0"/>
              </a:rPr>
              <a:t>Площадка -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г. Кемерово</a:t>
            </a:r>
          </a:p>
          <a:p>
            <a:pPr algn="just"/>
            <a:endParaRPr lang="ru-RU" sz="1600" dirty="0">
              <a:latin typeface="Montserrat Medium" pitchFamily="2" charset="-52"/>
              <a:ea typeface="Cambria" pitchFamily="18" charset="0"/>
            </a:endParaRPr>
          </a:p>
          <a:p>
            <a:pPr algn="just"/>
            <a:r>
              <a:rPr lang="ru-RU" sz="1600" b="1" dirty="0">
                <a:latin typeface="Montserrat Medium" pitchFamily="2" charset="-52"/>
                <a:ea typeface="Cambria" pitchFamily="18" charset="0"/>
              </a:rPr>
              <a:t>4. Областной гала-концерт, награждение –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25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апреля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2025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г.</a:t>
            </a:r>
          </a:p>
          <a:p>
            <a:pPr algn="just"/>
            <a:r>
              <a:rPr lang="ru-RU" sz="1600" b="1" i="1" dirty="0">
                <a:latin typeface="Montserrat Medium" pitchFamily="2" charset="-52"/>
                <a:ea typeface="Cambria" pitchFamily="18" charset="0"/>
              </a:rPr>
              <a:t>Площадка -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г. Кемерово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F1482A2-1BD0-D486-143F-8EDA08AC863E}"/>
              </a:ext>
            </a:extLst>
          </p:cNvPr>
          <p:cNvSpPr/>
          <p:nvPr/>
        </p:nvSpPr>
        <p:spPr>
          <a:xfrm rot="21216980">
            <a:off x="100787" y="275899"/>
            <a:ext cx="1315698" cy="5098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ExtraBold" panose="00000900000000000000" pitchFamily="2" charset="-52"/>
              </a:rPr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646146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6. Разное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(курсы повышения квалификации, конкурс профессионального мастерства «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Абилимпикс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» для студентов-инвалидов, профилактические лекции)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6211" y="4699311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31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347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Абсолютная и качественная успеваемость по институтам </a:t>
            </a: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обучающихся 1 курса, % (сведения из УМО)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51520" y="915566"/>
          <a:ext cx="806489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317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2347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Доля обучающихся должников от общего контингента по курсам, % (сведения из УМО)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0335" y="812614"/>
          <a:ext cx="4855237" cy="370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20072" y="987574"/>
          <a:ext cx="3384375" cy="3057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8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обучающихся, участвовавших в ПА, чел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обучающихся, имеющих академическую задолженность на конец ПА, чел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курс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курс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курс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курс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курс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курс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магистры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548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Динамика успеваемости обучающихся за последние 5 лет, % (сведения из УМО)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9141298"/>
              </p:ext>
            </p:extLst>
          </p:nvPr>
        </p:nvGraphicFramePr>
        <p:xfrm>
          <a:off x="1691680" y="699542"/>
          <a:ext cx="61206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76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4905305"/>
            <a:ext cx="395536" cy="273844"/>
          </a:xfrm>
          <a:prstGeom prst="rect">
            <a:avLst/>
          </a:prstGeom>
        </p:spPr>
        <p:txBody>
          <a:bodyPr/>
          <a:lstStyle/>
          <a:p>
            <a:fld id="{0F9E12AA-3AD9-4120-B5E9-36BDA991F346}" type="slidenum">
              <a:rPr lang="ru-RU" sz="1400" b="1" smtClean="0">
                <a:solidFill>
                  <a:schemeClr val="tx1"/>
                </a:solidFill>
              </a:rPr>
              <a:pPr/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9" y="913825"/>
            <a:ext cx="785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Доля иностранных граждан и лиц без гражданства в общей численности обучающихся </a:t>
            </a:r>
            <a:r>
              <a:rPr lang="ru-RU" sz="1200" b="1" dirty="0"/>
              <a:t>(целевой показатель (индикатор «Категория А») реализации Программы развития СибГИУ на 2023-2032 годы</a:t>
            </a:r>
            <a:r>
              <a:rPr lang="ru-RU" sz="1600" dirty="0"/>
              <a:t>	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43995600"/>
              </p:ext>
            </p:extLst>
          </p:nvPr>
        </p:nvGraphicFramePr>
        <p:xfrm>
          <a:off x="272919" y="1788239"/>
          <a:ext cx="8526153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2931790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Фактическая динамика численности иностранных обучающихся. 2020-2024 гг.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66748884"/>
              </p:ext>
            </p:extLst>
          </p:nvPr>
        </p:nvGraphicFramePr>
        <p:xfrm>
          <a:off x="392899" y="3363838"/>
          <a:ext cx="6552728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91273" y="2499742"/>
            <a:ext cx="373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270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807" y="19973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Контингент иностранных обучающихся (сведения из УМД)</a:t>
            </a:r>
          </a:p>
        </p:txBody>
      </p:sp>
    </p:spTree>
    <p:extLst>
      <p:ext uri="{BB962C8B-B14F-4D97-AF65-F5344CB8AC3E}">
        <p14:creationId xmlns:p14="http://schemas.microsoft.com/office/powerpoint/2010/main" val="382602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07" y="19973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Академическая успеваемость иностранных обучающихся (сведения из УМД)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56996" y="3823181"/>
            <a:ext cx="87849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Calibri" pitchFamily="34" charset="0"/>
                <a:cs typeface="Calibri" pitchFamily="34" charset="0"/>
              </a:rPr>
              <a:t>Корректирующие действия: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Calibri" pitchFamily="34" charset="0"/>
                <a:cs typeface="Calibri" pitchFamily="34" charset="0"/>
              </a:rPr>
              <a:t>факультатив  РКИ 26.08.2024-01.11.2024 (кафедра филологии, ИПО)  		58 чел.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Calibri" pitchFamily="34" charset="0"/>
                <a:cs typeface="Calibri" pitchFamily="34" charset="0"/>
              </a:rPr>
              <a:t>корректирующий курс РКИ 01.11.2024-30.05.2025 (УМД)			14 чел.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Calibri" pitchFamily="34" charset="0"/>
                <a:cs typeface="Calibri" pitchFamily="34" charset="0"/>
              </a:rPr>
              <a:t>контроль успеваемости и посещения занятий (дирекция УК, </a:t>
            </a:r>
            <a:r>
              <a:rPr lang="ru-RU" altLang="ru-RU" sz="1200" dirty="0" err="1">
                <a:solidFill>
                  <a:srgbClr val="000000"/>
                </a:solidFill>
                <a:latin typeface="+mn-lt"/>
                <a:ea typeface="Calibri" pitchFamily="34" charset="0"/>
                <a:cs typeface="Calibri" pitchFamily="34" charset="0"/>
              </a:rPr>
              <a:t>ИТиАС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ea typeface="Calibri" pitchFamily="34" charset="0"/>
                <a:cs typeface="Calibri" pitchFamily="34" charset="0"/>
              </a:rPr>
              <a:t>, УМД)	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Calibri" pitchFamily="34" charset="0"/>
                <a:cs typeface="Calibri" pitchFamily="34" charset="0"/>
              </a:rPr>
              <a:t>обратная связь по вопросам посещаемости, успеваемости с родителями (дирекции институтов)			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748464" y="4893258"/>
            <a:ext cx="395536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21" y="502207"/>
            <a:ext cx="8712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Успеваемость иностранных обучающихся 1 курса (всего 111 человек)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99742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«Проблемные» дисциплины: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физика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информатика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математика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История России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химия, БЖД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основы программирования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инженерная и компьютерная графика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3995" y="753018"/>
          <a:ext cx="3600400" cy="192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045429" y="917705"/>
          <a:ext cx="4680520" cy="300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647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3478"/>
            <a:ext cx="806489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 hangingPunct="0">
              <a:lnSpc>
                <a:spcPct val="90000"/>
              </a:lnSpc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anose="02020603050405020304" pitchFamily="18" charset="0"/>
              </a:rPr>
              <a:t>Выдержки из Положения об оплате труда работников </a:t>
            </a:r>
          </a:p>
          <a:p>
            <a:pPr indent="266700" algn="ctr" hangingPunct="0">
              <a:lnSpc>
                <a:spcPct val="90000"/>
              </a:lnSpc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anose="02020603050405020304" pitchFamily="18" charset="0"/>
              </a:rPr>
              <a:t>в новой редакции (март 2025 г.)</a:t>
            </a:r>
          </a:p>
          <a:p>
            <a:pPr indent="266700" algn="just" hangingPunct="0">
              <a:lnSpc>
                <a:spcPct val="90000"/>
              </a:lnSpc>
            </a:pPr>
            <a:endParaRPr lang="ru-RU" b="1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indent="266700" algn="just" hangingPunct="0">
              <a:lnSpc>
                <a:spcPct val="90000"/>
              </a:lnSpc>
            </a:pPr>
            <a:r>
              <a:rPr lang="ru-RU" b="1" dirty="0">
                <a:latin typeface="Montserrat Medium" panose="00000600000000000000" pitchFamily="2" charset="-52"/>
                <a:cs typeface="Times New Roman" panose="02020603050405020304" pitchFamily="18" charset="0"/>
              </a:rPr>
              <a:t>К дополнительным видам работ педагогических работников, за которые устанавливаются выплаты компенсационного характера, относятся: </a:t>
            </a:r>
          </a:p>
          <a:p>
            <a:pPr indent="266700" algn="just" hangingPunct="0">
              <a:lnSpc>
                <a:spcPct val="90000"/>
              </a:lnSpc>
            </a:pPr>
            <a:r>
              <a:rPr lang="ru-RU" b="1" i="1" dirty="0">
                <a:latin typeface="Montserrat Medium" panose="00000600000000000000" pitchFamily="2" charset="-52"/>
                <a:cs typeface="Times New Roman" panose="02020603050405020304" pitchFamily="18" charset="0"/>
              </a:rPr>
              <a:t>- работа по классному руководству</a:t>
            </a:r>
          </a:p>
          <a:p>
            <a:pPr indent="266700" algn="just" hangingPunct="0">
              <a:lnSpc>
                <a:spcPct val="90000"/>
              </a:lnSpc>
            </a:pPr>
            <a:r>
              <a:rPr lang="ru-RU" b="1" i="1" dirty="0">
                <a:latin typeface="Montserrat Medium" panose="00000600000000000000" pitchFamily="2" charset="-52"/>
                <a:cs typeface="Times New Roman" panose="02020603050405020304" pitchFamily="18" charset="0"/>
              </a:rPr>
              <a:t>&lt;…&gt;</a:t>
            </a:r>
          </a:p>
          <a:p>
            <a:pPr indent="266700" algn="just" hangingPunct="0">
              <a:lnSpc>
                <a:spcPct val="90000"/>
              </a:lnSpc>
            </a:pPr>
            <a:r>
              <a:rPr lang="ru-RU" b="1" i="1" dirty="0">
                <a:latin typeface="Montserrat Medium" panose="00000600000000000000" pitchFamily="2" charset="-52"/>
                <a:cs typeface="Times New Roman" panose="02020603050405020304" pitchFamily="18" charset="0"/>
              </a:rPr>
              <a:t>- выполнение обязанностей заместителя директора института </a:t>
            </a:r>
          </a:p>
          <a:p>
            <a:pPr indent="266700" algn="just" hangingPunct="0">
              <a:lnSpc>
                <a:spcPct val="90000"/>
              </a:lnSpc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anose="02020603050405020304" pitchFamily="18" charset="0"/>
              </a:rPr>
              <a:t>(по различным видам деятельности)</a:t>
            </a:r>
          </a:p>
          <a:p>
            <a:pPr indent="266700" algn="just" hangingPunct="0">
              <a:lnSpc>
                <a:spcPct val="90000"/>
              </a:lnSpc>
            </a:pP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indent="266700" algn="just">
              <a:lnSpc>
                <a:spcPct val="90000"/>
              </a:lnSpc>
            </a:pPr>
            <a:r>
              <a:rPr lang="ru-RU" b="1" dirty="0">
                <a:latin typeface="Montserrat Medium" panose="00000600000000000000" pitchFamily="2" charset="-52"/>
                <a:cs typeface="Times New Roman" panose="02020603050405020304" pitchFamily="18" charset="0"/>
              </a:rPr>
              <a:t>При установлении выплат компенсационного характера за выполнение дополнительного объема работ, </a:t>
            </a:r>
            <a:r>
              <a:rPr lang="ru-RU" dirty="0">
                <a:latin typeface="Montserrat Medium" panose="00000600000000000000" pitchFamily="2" charset="-52"/>
                <a:cs typeface="Times New Roman" panose="02020603050405020304" pitchFamily="18" charset="0"/>
              </a:rPr>
              <a:t>связанных с выполнением обязанностей заместителя директора института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anose="02020603050405020304" pitchFamily="18" charset="0"/>
              </a:rPr>
              <a:t>(по различным видам деятельности),</a:t>
            </a:r>
            <a:r>
              <a:rPr lang="ru-RU" dirty="0">
                <a:latin typeface="Montserrat Medium" panose="00000600000000000000" pitchFamily="2" charset="-52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работодатель учитывает количество реализуемых (институтом, кафедрой) образовательных программ, 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anose="02020603050405020304" pitchFamily="18" charset="0"/>
              </a:rPr>
              <a:t>контингент обучающихся и мероприятия по его сохранности.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="" xmlns:a16="http://schemas.microsoft.com/office/drawing/2014/main" id="{150A5502-EE85-475E-5E89-D284C5E8919C}"/>
              </a:ext>
            </a:extLst>
          </p:cNvPr>
          <p:cNvSpPr txBox="1">
            <a:spLocks/>
          </p:cNvSpPr>
          <p:nvPr/>
        </p:nvSpPr>
        <p:spPr bwMode="auto">
          <a:xfrm>
            <a:off x="8622704" y="4889389"/>
            <a:ext cx="395536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E7DA29F-FA29-458F-9DDA-E9F70EF6650E}" type="slidenum">
              <a:rPr lang="ru-RU" sz="1400" b="1" smtClean="0"/>
              <a:pPr algn="ctr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73752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Другая 2">
    <a:majorFont>
      <a:latin typeface="Montserrat ExtraBold"/>
      <a:ea typeface=""/>
      <a:cs typeface=""/>
    </a:majorFont>
    <a:minorFont>
      <a:latin typeface="Montserrat Medium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3349</Words>
  <Application>Microsoft Office PowerPoint</Application>
  <PresentationFormat>Экран (16:9)</PresentationFormat>
  <Paragraphs>652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Станислав Гаденов</dc:creator>
  <cp:lastModifiedBy>Гордеева Любовь Викторовна</cp:lastModifiedBy>
  <cp:revision>89</cp:revision>
  <cp:lastPrinted>2023-02-16T01:48:55Z</cp:lastPrinted>
  <dcterms:created xsi:type="dcterms:W3CDTF">2022-02-04T02:26:26Z</dcterms:created>
  <dcterms:modified xsi:type="dcterms:W3CDTF">2025-04-14T11:47:32Z</dcterms:modified>
</cp:coreProperties>
</file>