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9" r:id="rId2"/>
    <p:sldId id="281" r:id="rId3"/>
    <p:sldId id="322" r:id="rId4"/>
    <p:sldId id="323" r:id="rId5"/>
    <p:sldId id="328" r:id="rId6"/>
    <p:sldId id="327" r:id="rId7"/>
    <p:sldId id="340" r:id="rId8"/>
    <p:sldId id="284" r:id="rId9"/>
    <p:sldId id="318" r:id="rId10"/>
    <p:sldId id="319" r:id="rId11"/>
    <p:sldId id="320" r:id="rId12"/>
    <p:sldId id="321" r:id="rId13"/>
    <p:sldId id="341" r:id="rId14"/>
    <p:sldId id="329" r:id="rId15"/>
    <p:sldId id="330" r:id="rId16"/>
    <p:sldId id="331" r:id="rId17"/>
    <p:sldId id="332" r:id="rId18"/>
    <p:sldId id="342" r:id="rId19"/>
    <p:sldId id="337" r:id="rId20"/>
    <p:sldId id="338" r:id="rId21"/>
    <p:sldId id="339" r:id="rId22"/>
    <p:sldId id="343" r:id="rId23"/>
    <p:sldId id="334" r:id="rId24"/>
    <p:sldId id="335" r:id="rId25"/>
    <p:sldId id="336" r:id="rId26"/>
    <p:sldId id="344" r:id="rId27"/>
    <p:sldId id="345" r:id="rId28"/>
  </p:sldIdLst>
  <p:sldSz cx="9144000" cy="5143500" type="screen16x9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1 11" initials="11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147" d="100"/>
          <a:sy n="147" d="100"/>
        </p:scale>
        <p:origin x="-60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2D68B-5661-47DA-867C-2D8CFDB6CBEB}" type="datetimeFigureOut">
              <a:rPr lang="ru-RU" smtClean="0"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7BEE4-AF08-4725-9A3E-97C0714EB6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561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553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pPr/>
              <a:t>05.05.2025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disk.yandex.ru/i/muDmQYrd_bsUgQ" TargetMode="External"/><Relationship Id="rId3" Type="http://schemas.openxmlformats.org/officeDocument/2006/relationships/hyperlink" Target="https://disk.yandex.ru/i/tCUfExl1RaaQjw" TargetMode="External"/><Relationship Id="rId7" Type="http://schemas.openxmlformats.org/officeDocument/2006/relationships/hyperlink" Target="https://disk.yandex.ru/i/UvrBmyh-ZDWlMA" TargetMode="External"/><Relationship Id="rId2" Type="http://schemas.openxmlformats.org/officeDocument/2006/relationships/hyperlink" Target="https://disk.yandex.ru/i/c-tchB3K_vTotA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i/SDS6FwK-33ZnfQ" TargetMode="External"/><Relationship Id="rId5" Type="http://schemas.openxmlformats.org/officeDocument/2006/relationships/hyperlink" Target="https://disk.yandex.ru/i/aSTnLgWziLZrLA" TargetMode="External"/><Relationship Id="rId10" Type="http://schemas.openxmlformats.org/officeDocument/2006/relationships/hyperlink" Target="https://disk.yandex.ru/i/uHePJGRb-BJNeA" TargetMode="External"/><Relationship Id="rId4" Type="http://schemas.openxmlformats.org/officeDocument/2006/relationships/hyperlink" Target="https://disk.yandex.ru/i/axuDW4GkauRpWA" TargetMode="External"/><Relationship Id="rId9" Type="http://schemas.openxmlformats.org/officeDocument/2006/relationships/hyperlink" Target="https://disk.yandex.ru/d/-5VhtIIV6cfJEw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social@sibsiu.ru" TargetMode="Externa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609754"/>
            <a:ext cx="63367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Заседание Совета кураторов </a:t>
            </a:r>
          </a:p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и классных руководителей академических групп</a:t>
            </a:r>
          </a:p>
          <a:p>
            <a:pPr algn="ctr"/>
            <a:r>
              <a:rPr lang="ru-RU" sz="2500" i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5 мая 2025 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4329979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33555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2.1. Социальная работа кураторов со студентами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из числа инвалидов и лиц с ОВЗ.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Знакомство с Инструкцией по взаимодействию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с данной категорией обучающихся </a:t>
            </a:r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(см. </a:t>
            </a:r>
            <a:r>
              <a:rPr lang="ru-RU" sz="14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ОВиСР</a:t>
            </a:r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 на сайте </a:t>
            </a:r>
            <a:r>
              <a:rPr lang="ru-RU" sz="14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СибГИУ</a:t>
            </a:r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)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3903" y="1491630"/>
            <a:ext cx="8416305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algn="just"/>
            <a:r>
              <a:rPr lang="en-US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 Особенности неречевого взаимодействия со студентами из числа инвалидов и лиц с ОВЗ: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оказание помощи 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студентам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нарушениями зрения, опорно-двигательного аппарата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при входе в здание и выходе из него, открытие входных дверей;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уведомление студентов с нарушениями ОДА, слуха или зрения о наличии в университете специального оборудования;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запрет на небрежное отношение к инвалидной коляске студента;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аккуратное оказание технической помощи студенту только при его разрешении;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предупреждение о возможных препятствиях и т.д.;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оказание помощи 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лицам с нарушениями зрения 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 сопровождении, в т.ч. в локации гардероба, ознакомлении с надписями и т.д.;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комфортного восприятия собеседника лицами с нарушениями слуха (не закрывать лицо, не отгораживать себя чем-либо и т.д.).</a:t>
            </a:r>
          </a:p>
        </p:txBody>
      </p:sp>
    </p:spTree>
    <p:extLst>
      <p:ext uri="{BB962C8B-B14F-4D97-AF65-F5344CB8AC3E}">
        <p14:creationId xmlns:p14="http://schemas.microsoft.com/office/powerpoint/2010/main" val="3737227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2.1. Порядок инструктирования работников по вопросам, связанным с обеспечением доступности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для инвалидов и лиц с ОВЗ объектов учреждения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и предоставляемых им услуг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453008"/>
            <a:ext cx="8416305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/>
            <a:r>
              <a:rPr lang="ru-RU" sz="16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Согласно утверждаемому порядку, 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ВСЕ работники университета, осуществляющие взаимодействие с инвалидами и лицами с ОВЗ, должны пройти профильный инструктаж. </a:t>
            </a:r>
          </a:p>
          <a:p>
            <a:pPr marL="0" indent="0" algn="just"/>
            <a:r>
              <a:rPr lang="ru-RU" sz="1500" b="1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Допуск к работе вновь принятых работников </a:t>
            </a:r>
            <a:r>
              <a:rPr lang="ru-RU" sz="1500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университета </a:t>
            </a:r>
            <a:r>
              <a:rPr lang="ru-RU" sz="1500" b="1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осуществляется после прохождения  инструктажа </a:t>
            </a:r>
            <a:r>
              <a:rPr lang="ru-RU" sz="1500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 вопросам доступности.</a:t>
            </a:r>
          </a:p>
          <a:p>
            <a:pPr algn="just"/>
            <a:r>
              <a:rPr lang="ru-RU" sz="1500" b="1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2. Ответственными должностными лицами являются:  </a:t>
            </a:r>
          </a:p>
          <a:p>
            <a:pPr algn="just"/>
            <a:r>
              <a:rPr lang="ru-RU" sz="1500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за организацию деятельности по обеспечению в университете доступности </a:t>
            </a:r>
            <a:r>
              <a:rPr lang="ru-RU" sz="1500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инвалидам и лицам с ОВЗ объектов университета и предоставляемых услуг – </a:t>
            </a:r>
            <a:r>
              <a:rPr lang="ru-RU" sz="1500" b="1" i="1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проректор по управлению имущественным комплексом;</a:t>
            </a:r>
          </a:p>
          <a:p>
            <a:pPr algn="just">
              <a:buFontTx/>
              <a:buChar char="-"/>
            </a:pPr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за организацию инструктажа работников университета </a:t>
            </a:r>
            <a:r>
              <a:rPr lang="ru-RU" sz="1500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 вопросам, связанным с обеспечением доступности для инвалидов и лиц с ОВЗ объектов университета и предоставлением им услуг, – </a:t>
            </a:r>
            <a:r>
              <a:rPr lang="ru-RU" sz="1500" b="1" dirty="0"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проректор по молодежной политике и воспитательной деятельности. </a:t>
            </a:r>
          </a:p>
          <a:p>
            <a:pPr marL="0" indent="0" algn="just"/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целью учета работы по инструктажу работников 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вводится специальный Журнал.</a:t>
            </a:r>
            <a:endParaRPr lang="ru-RU" sz="1500" b="1" dirty="0">
              <a:effectLst/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83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2.1. Порядок инструктирования работников по вопросам, связанным с обеспечением доступности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для инвалидов и лиц с ОВЗ объектов учреждения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и предоставляемых им услуг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453008"/>
            <a:ext cx="8416305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4. Виды инструктажа: </a:t>
            </a:r>
          </a:p>
          <a:p>
            <a:pPr algn="just"/>
            <a:r>
              <a:rPr lang="ru-RU" sz="16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- первичный, повторный;</a:t>
            </a:r>
          </a:p>
          <a:p>
            <a:pPr algn="just"/>
            <a:r>
              <a:rPr lang="ru-RU" sz="16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-коллективный, индивидуальный.</a:t>
            </a:r>
          </a:p>
          <a:p>
            <a:pPr algn="just"/>
            <a:endParaRPr lang="ru-RU" sz="1500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Дирекциям:</a:t>
            </a:r>
          </a:p>
          <a:p>
            <a:pPr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ознакомить с инструкцией по взаимодействию с инвалидами и лицами с ОВЗ новых работников институтов / УК </a:t>
            </a:r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(первичный инструктаж);</a:t>
            </a:r>
          </a:p>
          <a:p>
            <a:pPr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актуализировать содержание инструкции для всех остальных </a:t>
            </a:r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(повторный инструктаж).</a:t>
            </a:r>
          </a:p>
          <a:p>
            <a:pPr algn="just"/>
            <a:endParaRPr lang="ru-RU" sz="1600" b="1" i="1" dirty="0">
              <a:solidFill>
                <a:srgbClr val="002060"/>
              </a:solidFill>
              <a:effectLst/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Профильное инструктирование работников с обязательными подписями в Журнале учета инструктажа – </a:t>
            </a:r>
            <a:r>
              <a:rPr lang="ru-RU" sz="15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до 30 июня 2025 г. 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(в т.ч. через заседание Совета кураторов и классных руководителей академических групп).</a:t>
            </a:r>
            <a:endParaRPr lang="ru-RU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281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26393B4-BF97-34C6-60DD-1F54B84F0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435A11E-F1B2-CB6E-9683-649C4C65D81E}"/>
              </a:ext>
            </a:extLst>
          </p:cNvPr>
          <p:cNvSpPr/>
          <p:nvPr/>
        </p:nvSpPr>
        <p:spPr>
          <a:xfrm>
            <a:off x="216955" y="129569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2.1. Порядок инструктирования работников по вопросам, связанным с обеспечением доступности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для инвалидов и лиц с ОВЗ объектов учреждения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и предоставляемых им услуг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90B5C5E-3678-3174-8547-2A21148C898D}"/>
              </a:ext>
            </a:extLst>
          </p:cNvPr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1E7130B-4FAE-6E85-46B1-56EF5197C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955" y="1453008"/>
            <a:ext cx="8416305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График инструктирования</a:t>
            </a:r>
          </a:p>
          <a:p>
            <a:pPr algn="ctr"/>
            <a:endParaRPr lang="ru-RU" sz="1800" b="1" cap="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УК – с 5 по 12 мая 2025 г. (включительно!)</a:t>
            </a:r>
          </a:p>
          <a:p>
            <a:pPr algn="just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ИПО – с 13 по 16 мая 2025 г.</a:t>
            </a:r>
          </a:p>
          <a:p>
            <a:pPr algn="just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АСИ – с 19 по 22 мая 2025 г.</a:t>
            </a:r>
          </a:p>
          <a:p>
            <a:pPr algn="just"/>
            <a:r>
              <a:rPr lang="ru-RU" sz="1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ИИТиАС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с 23 по 28 мая 2025 г.</a:t>
            </a:r>
          </a:p>
          <a:p>
            <a:pPr algn="just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ИТУР– с 29 мая по 3 июня 2025 г.</a:t>
            </a:r>
          </a:p>
          <a:p>
            <a:pPr algn="just"/>
            <a:r>
              <a:rPr lang="ru-RU" sz="1800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ИФКЗиС</a:t>
            </a:r>
            <a:r>
              <a:rPr lang="ru-RU" sz="18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4 по 9 июня 2025 г.</a:t>
            </a:r>
          </a:p>
          <a:p>
            <a:pPr algn="just"/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ИПИТ – с 10 по 13 июня 2025 г.</a:t>
            </a:r>
          </a:p>
          <a:p>
            <a:pPr algn="just"/>
            <a:r>
              <a:rPr lang="ru-RU" sz="1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ИМиМ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с 16 по 19 июня 2025 г.</a:t>
            </a:r>
          </a:p>
          <a:p>
            <a:pPr algn="just"/>
            <a:r>
              <a:rPr lang="ru-RU" sz="1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ИГДиГ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с 20 по 25 июня 2025 г.</a:t>
            </a:r>
          </a:p>
        </p:txBody>
      </p:sp>
    </p:spTree>
    <p:extLst>
      <p:ext uri="{BB962C8B-B14F-4D97-AF65-F5344CB8AC3E}">
        <p14:creationId xmlns:p14="http://schemas.microsoft.com/office/powerpoint/2010/main" val="2994507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2.2. Работа с социальными категориями обучающихся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83518"/>
            <a:ext cx="8416305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Перечень социальных категорий обучающихся</a:t>
            </a:r>
            <a:r>
              <a:rPr lang="ru-RU" sz="16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16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сведения о которых систематически представляются в министерские мониторинги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Сироты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Инвалиды и лица из числа ОВЗ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Студенты, чьи члены семей – участники СВО, в т.ч. студенты – родные дети участников СВО (предоставление льготного горячего питания).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 – участники СВО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Студенческие семьи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 из неполных семей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effectLst/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 из многодетных семей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Родившие в период обучения студентки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Студенты, потерявшие одного или обоих родителей в период обучения</a:t>
            </a:r>
          </a:p>
          <a:p>
            <a:pPr algn="just">
              <a:buAutoNum type="arabicPeriod"/>
            </a:pPr>
            <a:r>
              <a:rPr lang="ru-RU" sz="1500" b="1" i="1" dirty="0">
                <a:solidFill>
                  <a:srgbClr val="00206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Студенты, чей родитель – инвалид 1 группы.</a:t>
            </a:r>
          </a:p>
          <a:p>
            <a:pPr marL="0" indent="0" algn="ctr"/>
            <a:endParaRPr lang="ru-RU" sz="1600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 сентября 2024 года 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приказом ректора </a:t>
            </a:r>
            <a:r>
              <a:rPr lang="ru-RU" sz="16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введен </a:t>
            </a:r>
            <a:r>
              <a:rPr lang="ru-RU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ЕЖЕМЕСЯЧНЫЙ запрос </a:t>
            </a:r>
            <a:r>
              <a:rPr lang="ru-RU" sz="16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 предоставлении сведений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дирекциями </a:t>
            </a:r>
            <a:r>
              <a:rPr lang="ru-RU" sz="16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об указанных категориях обучающихся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ОВиСР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Сроки предоставления сведений – </a:t>
            </a:r>
            <a:r>
              <a:rPr lang="ru-RU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до 10 числа каждого месяца.</a:t>
            </a:r>
          </a:p>
        </p:txBody>
      </p:sp>
    </p:spTree>
    <p:extLst>
      <p:ext uri="{BB962C8B-B14F-4D97-AF65-F5344CB8AC3E}">
        <p14:creationId xmlns:p14="http://schemas.microsoft.com/office/powerpoint/2010/main" val="2607721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2.3. Инструктаж обучающихся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по антитеррористической защищенности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3258" y="837455"/>
            <a:ext cx="84163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Сроки проведения инструктажа 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февраль 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апрель 2025 г.</a:t>
            </a:r>
          </a:p>
          <a:p>
            <a:pPr algn="ctr"/>
            <a:r>
              <a:rPr lang="ru-RU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Дата сдачи журналов инструктажа </a:t>
            </a: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студентов по антитеррористической защищенности в </a:t>
            </a:r>
            <a:r>
              <a:rPr lang="ru-RU" sz="1600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ОВиСР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15 апреля 2025 г.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1456" y="2114728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2.4. Посещение общежитий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16955" y="2226238"/>
            <a:ext cx="841630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ru-RU" sz="1600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Срок начала посещения общежитий кураторами и классными руководителями, представителями дирекций – </a:t>
            </a: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12 мая 2025 г. и далее по рабочему графику института / УК.</a:t>
            </a:r>
          </a:p>
          <a:p>
            <a:pPr algn="ctr"/>
            <a:endParaRPr lang="ru-RU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посещения ОБЯЗАТЕЛЬНО отражать в специальном ЖУРНАЛЕ 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учета результатов посещаемости общежитий университета </a:t>
            </a: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указанием </a:t>
            </a:r>
            <a:r>
              <a:rPr lang="ru-RU" sz="1600" b="1" i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даты посещения, ФИО работника, номеров комнат, краткого обзора посещения </a:t>
            </a:r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 обозначением выявленных замечаний, нарушений и проблем, описанием проблемных ситуаций; </a:t>
            </a:r>
            <a:r>
              <a:rPr lang="ru-RU" sz="1600" b="1" i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пожеланий от студентов / работников проректорам / университету.</a:t>
            </a:r>
          </a:p>
        </p:txBody>
      </p:sp>
    </p:spTree>
    <p:extLst>
      <p:ext uri="{BB962C8B-B14F-4D97-AF65-F5344CB8AC3E}">
        <p14:creationId xmlns:p14="http://schemas.microsoft.com/office/powerpoint/2010/main" val="2205075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609754"/>
            <a:ext cx="63367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3. Анализ учебной дисциплины и успеваемости обучающихся, в </a:t>
            </a:r>
            <a:r>
              <a:rPr lang="ru-RU" sz="2500" b="1" dirty="0" err="1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т.ч</a:t>
            </a:r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иностранных студентов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2025" y="4052979"/>
            <a:ext cx="4645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64921" y="469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710766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121" y="118368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Анализ учебной дисциплины и успеваемости обучающихся, в </a:t>
            </a:r>
            <a:r>
              <a:rPr lang="ru-RU" sz="20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т.ч</a:t>
            </a:r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. иностранных студентов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4424" y="771550"/>
            <a:ext cx="8416305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algn="ctr">
              <a:buAutoNum type="arabicPeriod"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Анализ информационных писем о результатах </a:t>
            </a:r>
          </a:p>
          <a:p>
            <a:pPr marL="0" indent="0" algn="ctr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текущей аттестации обучающихся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Информационные письма разосланы по дирекциям.</a:t>
            </a:r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отчета о результатах </a:t>
            </a:r>
          </a:p>
          <a:p>
            <a:pPr algn="ctr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промежуточной аттестации обучающихся</a:t>
            </a: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Ссылки на зимнюю промежуточную аттестацию студентов </a:t>
            </a: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 курсам и группам</a:t>
            </a:r>
          </a:p>
          <a:p>
            <a:pPr algn="ctr"/>
            <a:endParaRPr lang="ru-RU" sz="1600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2"/>
              </a:rPr>
              <a:t>https://disk.yandex.ru/i/c-tchB3K_vTotA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АСИ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3"/>
              </a:rPr>
              <a:t>https://disk.yandex.ru/i/tCUfExl1RaaQjw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ИГДИГ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4"/>
              </a:rPr>
              <a:t>https://disk.yandex.ru/i/axuDW4GkauRpWA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ИМИМ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5"/>
              </a:rPr>
              <a:t>https://disk.yandex.ru/i/aSTnLgWziLZrLA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ИПИТ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6"/>
              </a:rPr>
              <a:t>https://disk.yandex.ru/i/SDS6FwK-33ZnfQ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ИПО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7"/>
              </a:rPr>
              <a:t>https://disk.yandex.ru/i/UvrBmyh-ZDWlMA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ИТУР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8"/>
              </a:rPr>
              <a:t>https://disk.yandex.ru/i/muDmQYrd_bsUgQ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ИТИАС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9"/>
              </a:rPr>
              <a:t>https://disk.yandex.ru/d/-5VhtIIV6cfJEw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ИФКЗИС</a:t>
            </a:r>
          </a:p>
          <a:p>
            <a:pPr algn="l">
              <a:buNone/>
            </a:pPr>
            <a:r>
              <a:rPr lang="en-US" sz="1400" b="0" i="0" u="sng" dirty="0">
                <a:solidFill>
                  <a:srgbClr val="2C2D2E"/>
                </a:solidFill>
                <a:effectLst/>
                <a:latin typeface="Montserrat Medium" panose="00000600000000000000" pitchFamily="2" charset="-52"/>
                <a:hlinkClick r:id="rId10"/>
              </a:rPr>
              <a:t>https://disk.yandex.ru/i/uHePJGRb-BJNeA</a:t>
            </a:r>
            <a:r>
              <a:rPr lang="en-US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 </a:t>
            </a:r>
            <a:r>
              <a:rPr lang="ru-RU" sz="1400" b="0" i="0" dirty="0">
                <a:solidFill>
                  <a:srgbClr val="2C2D2E"/>
                </a:solidFill>
                <a:effectLst/>
                <a:latin typeface="Montserrat Medium" panose="00000600000000000000" pitchFamily="2" charset="-52"/>
              </a:rPr>
              <a:t>УК</a:t>
            </a:r>
            <a:endParaRPr lang="ru-RU" sz="14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32EEF7D-B0B0-51B3-892F-E781DF97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2A49F22-AB29-1EED-2A3B-BDD4F6FAC4A2}"/>
              </a:ext>
            </a:extLst>
          </p:cNvPr>
          <p:cNvSpPr/>
          <p:nvPr/>
        </p:nvSpPr>
        <p:spPr>
          <a:xfrm>
            <a:off x="278121" y="118368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Анализ учебной дисциплины и успеваемости обучающихся, в </a:t>
            </a:r>
            <a:r>
              <a:rPr lang="ru-RU" sz="20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т.ч</a:t>
            </a:r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. иностранных студентов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78E79D9-2D7B-C21F-4816-36779113C4AA}"/>
              </a:ext>
            </a:extLst>
          </p:cNvPr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D2CB539-1A17-A053-C749-BEB8BB129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24" y="771550"/>
            <a:ext cx="841630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 распоряжению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 «О подготовке отчетов кураторов / классных руководителей академических групп 1 курса очной формы обучения о результатах промежуточной аттестации студентов курируемых групп» </a:t>
            </a:r>
            <a:r>
              <a:rPr lang="ru-RU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 21 апреля 2025 г.,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ураторам / классным руководителям академических групп 1 курса очной формы обучения </a:t>
            </a:r>
            <a:r>
              <a:rPr lang="ru-RU" sz="1600" b="1" u="sng" dirty="0">
                <a:solidFill>
                  <a:srgbClr val="C00000"/>
                </a:solidFill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в срок до 23 мая 2025 г.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Times New Roman" panose="02020603050405020304" pitchFamily="18" charset="0"/>
              </a:rPr>
              <a:t>подготовить отчеты о промежуточной аттестации обучающихся 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курируемых групп по результатам зимней сессии 2024-2025 учебного года и отправить их на электронную почту </a:t>
            </a:r>
            <a:r>
              <a:rPr lang="ru-RU" sz="1600" dirty="0" err="1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ОВиСР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 </a:t>
            </a:r>
            <a:r>
              <a:rPr lang="ru-RU" sz="1600" u="sng" dirty="0">
                <a:solidFill>
                  <a:srgbClr val="0000FF"/>
                </a:solidFill>
                <a:effectLst/>
                <a:latin typeface="Montserrat Medium" panose="00000600000000000000" pitchFamily="2" charset="-52"/>
                <a:ea typeface="Times New Roman" panose="02020603050405020304" pitchFamily="18" charset="0"/>
                <a:hlinkClick r:id="rId2"/>
              </a:rPr>
              <a:t>social@sibsiu.ru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 до 16.30 указанной даты.</a:t>
            </a:r>
            <a:endParaRPr lang="ru-RU" sz="1600" b="1" dirty="0">
              <a:latin typeface="Montserrat Medium" panose="00000600000000000000" pitchFamily="2" charset="-52"/>
              <a:ea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Montserrat Medium" panose="00000600000000000000" pitchFamily="2" charset="-52"/>
                <a:ea typeface="Times New Roman" panose="02020603050405020304" pitchFamily="18" charset="0"/>
              </a:rPr>
              <a:t>Пункты отчета</a:t>
            </a:r>
          </a:p>
          <a:p>
            <a:pPr algn="just"/>
            <a:r>
              <a:rPr lang="ru-RU" sz="1600" b="1" i="1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Причины наличия академических задолженностей в группе 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(детально, с указанием фамилий обучающихся).</a:t>
            </a:r>
          </a:p>
          <a:p>
            <a:pPr algn="just"/>
            <a:r>
              <a:rPr lang="ru-RU" sz="1600" b="1" i="1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Перечень предлагаемых корректирующих действий по устранению академических задолженностей в курируемой группе </a:t>
            </a:r>
            <a:r>
              <a:rPr lang="ru-RU" sz="1600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(проведенных, запланированных).</a:t>
            </a:r>
          </a:p>
          <a:p>
            <a:pPr algn="just"/>
            <a:r>
              <a:rPr lang="ru-RU" sz="1600" b="1" i="1" dirty="0">
                <a:effectLst/>
                <a:latin typeface="Montserrat Medium" panose="00000600000000000000" pitchFamily="2" charset="-52"/>
                <a:ea typeface="Times New Roman" panose="02020603050405020304" pitchFamily="18" charset="0"/>
              </a:rPr>
              <a:t>Общие замечания, предложения, рекомендации.</a:t>
            </a:r>
            <a:endParaRPr lang="ru-RU" sz="1600" dirty="0">
              <a:effectLst/>
              <a:latin typeface="Montserrat Medium" panose="00000600000000000000" pitchFamily="2" charset="-52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35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609754"/>
            <a:ext cx="633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4. Актуализация сведений об исполнении пунктов плана работы кураторов и классных руководителей,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формирование отчетов о работе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2025" y="4052979"/>
            <a:ext cx="4645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64921" y="469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236785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44568" y="12347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400" b="1" cap="all" dirty="0">
                <a:solidFill>
                  <a:srgbClr val="002060"/>
                </a:solidFill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Повестка заседания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643" y="591772"/>
            <a:ext cx="842631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1. 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Подготовка студентов к участию в цикле мероприятий, приуроченных к празднованию Дня Победы.</a:t>
            </a:r>
          </a:p>
          <a:p>
            <a:pPr algn="just"/>
            <a:r>
              <a:rPr lang="ru-RU" sz="22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2. 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Социальная работа кураторов (профильные мониторинги, работа в общежитиях и т.д.)</a:t>
            </a:r>
          </a:p>
          <a:p>
            <a:pPr algn="just"/>
            <a:r>
              <a:rPr lang="ru-RU" sz="22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3. 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Анализ учебной дисциплины и успеваемости обучающихся, в </a:t>
            </a:r>
            <a:r>
              <a:rPr lang="ru-RU" sz="2200" b="1" dirty="0" err="1">
                <a:latin typeface="Montserrat Medium" pitchFamily="2" charset="-52"/>
                <a:ea typeface="Cambria" pitchFamily="18" charset="0"/>
              </a:rPr>
              <a:t>т.ч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. иностранных студентов.</a:t>
            </a:r>
          </a:p>
          <a:p>
            <a:pPr algn="just"/>
            <a:r>
              <a:rPr lang="ru-RU" sz="22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4. 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Актуализация сведений об исполнении пунктов плана работы кураторов и классных руководителей, формирование отчетов о работе.</a:t>
            </a:r>
          </a:p>
          <a:p>
            <a:pPr algn="just"/>
            <a:r>
              <a:rPr lang="ru-RU" sz="22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5. </a:t>
            </a:r>
            <a:r>
              <a:rPr lang="ru-RU" sz="2200" b="1" dirty="0">
                <a:latin typeface="Montserrat Medium" pitchFamily="2" charset="-52"/>
                <a:ea typeface="Cambria" pitchFamily="18" charset="0"/>
              </a:rPr>
              <a:t>Разное.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8665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Актуализация сведений об исполнении пунктов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плана работы кураторов и классных руководителей, формирование отчетов о работе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273646"/>
            <a:ext cx="8416305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Срок сдачи отчетов о работе – 31 мая 2025 г.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Форма отчета – см. Положение о работе кураторов и классных руководителей академических групп 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(на сайте университета в разделе «Документы» или 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 подразделении проректора по </a:t>
            </a:r>
            <a:r>
              <a:rPr lang="ru-RU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МПиВД</a:t>
            </a:r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ОВиСР</a:t>
            </a:r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Итоговый отчет должен включать в себя </a:t>
            </a:r>
          </a:p>
          <a:p>
            <a:pPr algn="ctr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отчет о работе за учебный год.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Отчет утверждается на Педагогическом совете УК / принимается на заседании кафедры 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конкретного института.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517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Актуализация сведений об исполнении пунктов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плана работы кураторов и классных руководителей, формирование отчетов о работе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4" y="1145232"/>
            <a:ext cx="8416305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Возможное содержание отчета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Перечень мероприятий, самостоятельно организованных для студентов куратором / </a:t>
            </a:r>
            <a:r>
              <a:rPr lang="ru-RU" sz="1800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 руководителем </a:t>
            </a:r>
          </a:p>
          <a:p>
            <a:pPr algn="ctr"/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(с указанием даты, формата проведения, количества человек, названия мероприятия, отметки об исполнении).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Перечень мероприятий, в которых принято участие группой.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Перечень мониторингов, подготовленных куратором </a:t>
            </a:r>
          </a:p>
          <a:p>
            <a:pPr algn="ctr"/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1800" b="1" dirty="0" err="1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 руководителем.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Перечень проведенных классных часов, кураторских занятий </a:t>
            </a:r>
          </a:p>
          <a:p>
            <a:pPr algn="ctr"/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/ «пятиминуток».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Подготовка студентов к конкурсам.</a:t>
            </a:r>
          </a:p>
          <a:p>
            <a:pPr algn="ctr"/>
            <a:r>
              <a:rPr lang="ru-RU" sz="1800" b="1" dirty="0">
                <a:solidFill>
                  <a:srgbClr val="C00000"/>
                </a:solidFill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8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профильных списков (указать каких) и др. документации по группе и т. д.</a:t>
            </a:r>
          </a:p>
        </p:txBody>
      </p:sp>
    </p:spTree>
    <p:extLst>
      <p:ext uri="{BB962C8B-B14F-4D97-AF65-F5344CB8AC3E}">
        <p14:creationId xmlns:p14="http://schemas.microsoft.com/office/powerpoint/2010/main" val="1687117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1389628-14C6-4ACD-3E62-6D30F59AA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0E56B8D4-0A66-D91D-DADC-17690C97E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5A312F6-3EE0-4208-47C7-A450B0FE33E8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004AD46-EB08-2064-9F68-518AA7377672}"/>
              </a:ext>
            </a:extLst>
          </p:cNvPr>
          <p:cNvSpPr txBox="1"/>
          <p:nvPr/>
        </p:nvSpPr>
        <p:spPr>
          <a:xfrm>
            <a:off x="179512" y="2927718"/>
            <a:ext cx="63367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5. РАЗНОЕ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2C00658-3D96-0864-3893-A14EB9FFA33A}"/>
              </a:ext>
            </a:extLst>
          </p:cNvPr>
          <p:cNvSpPr txBox="1"/>
          <p:nvPr/>
        </p:nvSpPr>
        <p:spPr>
          <a:xfrm>
            <a:off x="782025" y="4052979"/>
            <a:ext cx="4645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50B0A75-CBB9-2872-295E-184F8EF48C69}"/>
              </a:ext>
            </a:extLst>
          </p:cNvPr>
          <p:cNvSpPr txBox="1"/>
          <p:nvPr/>
        </p:nvSpPr>
        <p:spPr>
          <a:xfrm>
            <a:off x="8564921" y="469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650700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1. Награждение лучших кураторов,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классных руководителей,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зам. директоров по воспитательной работе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273646"/>
            <a:ext cx="841630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Ректорский прием по итогам года </a:t>
            </a:r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4 июня, 14.00, 4П.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Последнее в учебном году заседание Совета кураторов и классных руководителей </a:t>
            </a:r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академических групп, где утверждаются отчеты о работе кураторов и классных руководителей, -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3 июня 2025 г.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Последний срок сдачи отчетов о работе </a:t>
            </a:r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кураторов и классных руководителей академических групп - </a:t>
            </a:r>
          </a:p>
          <a:p>
            <a:pPr algn="ctr"/>
            <a:r>
              <a:rPr lang="ru-RU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31 мая 2025 г. 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87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Квоты на награждение кураторов и классных руководителей академических групп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273646"/>
            <a:ext cx="841630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674319"/>
              </p:ext>
            </p:extLst>
          </p:nvPr>
        </p:nvGraphicFramePr>
        <p:xfrm>
          <a:off x="216956" y="1059582"/>
          <a:ext cx="8603516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5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380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0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№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</a:t>
                      </a:r>
                      <a:r>
                        <a:rPr lang="ru-RU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/ УК</a:t>
                      </a:r>
                      <a:endParaRPr lang="ru-RU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Квота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горного дела и </a:t>
                      </a:r>
                      <a:r>
                        <a:rPr lang="ru-RU" sz="1400" b="1" baseline="0" dirty="0" err="1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геосистем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 человек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2.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металлургии и материаловедения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 человек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3.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технологий устойчивого развития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2 человека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4.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физической культуры, здоровья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и спорта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 человек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5.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Архитектурно-строительный институт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2 человека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6.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педагогического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образования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2 человека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7.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информационных технологий и автоматизированных систем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 человек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8.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Институт передовых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инженерных технологий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1 человек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9.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Университетский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 колледж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5 человек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36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Награждение лучших кураторов,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классных руководителей,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зам. директоров по воспитательной работе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273646"/>
            <a:ext cx="841630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Дополнительная квота </a:t>
            </a:r>
          </a:p>
          <a:p>
            <a:pPr algn="ctr"/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на кураторов,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заместителей директоров по ВР;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работников, осуществляющих ВР со студентами при взаимодействии с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ОВиСР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ctr"/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выделяется председателем Совета кураторов и классных руководителей академических групп.</a:t>
            </a: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982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06B96C4-A22E-1CC6-FC40-5D5249EAB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7577C5-06DA-F333-C83C-F3483683982C}"/>
              </a:ext>
            </a:extLst>
          </p:cNvPr>
          <p:cNvSpPr/>
          <p:nvPr/>
        </p:nvSpPr>
        <p:spPr>
          <a:xfrm>
            <a:off x="216955" y="12956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 Встреча Муфтия Кемеровской области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с иностранными обучающимися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05FC3F7-A604-6F4F-DF9F-350AEF5D9992}"/>
              </a:ext>
            </a:extLst>
          </p:cNvPr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D20819E-06B9-B222-07E9-2566ED375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75" y="1059582"/>
            <a:ext cx="841630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Дата: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14 мая 2025 г.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ВРЕМЯ: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14.00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МЕСТО: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аудитория 3П</a:t>
            </a:r>
          </a:p>
          <a:p>
            <a:pPr algn="ctr"/>
            <a:r>
              <a:rPr lang="ru-RU" sz="24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Категория участников: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иностранные обучающиеся 1 курса (обязательно), иностранные обучающиеся 2-5 курсов (дополнительно)</a:t>
            </a:r>
          </a:p>
          <a:p>
            <a:pPr algn="ctr"/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ОТВЕТСТВЕННЫЕ за участие </a:t>
            </a:r>
            <a:r>
              <a:rPr 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студентов </a:t>
            </a:r>
          </a:p>
          <a:p>
            <a:pPr algn="ctr"/>
            <a:r>
              <a:rPr 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мероприятии: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дирекции институтов / УК</a:t>
            </a:r>
            <a:r>
              <a:rPr lang="ru-RU" sz="2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, УМД</a:t>
            </a:r>
            <a:endParaRPr lang="ru-RU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995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06B96C4-A22E-1CC6-FC40-5D5249EAB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7577C5-06DA-F333-C83C-F3483683982C}"/>
              </a:ext>
            </a:extLst>
          </p:cNvPr>
          <p:cNvSpPr/>
          <p:nvPr/>
        </p:nvSpPr>
        <p:spPr>
          <a:xfrm>
            <a:off x="216955" y="12956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3</a:t>
            </a:r>
            <a:r>
              <a:rPr lang="ru-RU" sz="2000" b="1" dirty="0" smtClean="0">
                <a:solidFill>
                  <a:srgbClr val="002060"/>
                </a:solidFill>
                <a:latin typeface="Montserrat ExtraBold" panose="00000900000000000000" pitchFamily="2" charset="-52"/>
              </a:rPr>
              <a:t>. Подготовка к празднованию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Montserrat ExtraBold" panose="00000900000000000000" pitchFamily="2" charset="-52"/>
              </a:rPr>
              <a:t> 95-летнего юбилея </a:t>
            </a:r>
            <a:r>
              <a:rPr lang="ru-RU" sz="2000" b="1" dirty="0" err="1" smtClean="0">
                <a:solidFill>
                  <a:srgbClr val="002060"/>
                </a:solidFill>
                <a:latin typeface="Montserrat ExtraBold" panose="00000900000000000000" pitchFamily="2" charset="-52"/>
              </a:rPr>
              <a:t>СибГИУ</a:t>
            </a:r>
            <a:endParaRPr lang="ru-RU" sz="2000" b="1" dirty="0">
              <a:solidFill>
                <a:srgbClr val="002060"/>
              </a:solidFill>
              <a:latin typeface="Montserrat ExtraBold" panose="00000900000000000000" pitchFamily="2" charset="-52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05FC3F7-A604-6F4F-DF9F-350AEF5D9992}"/>
              </a:ext>
            </a:extLst>
          </p:cNvPr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D20819E-06B9-B222-07E9-2566ED375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75" y="837455"/>
            <a:ext cx="841630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Площадка проведения: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Новокузнецкий драматический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театр</a:t>
            </a: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Частичная оплата площадки – по Пушкинской карте.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Дата и время проведения спектакля (по пушкинской карте)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22 мая,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18.30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Стоимость билета: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800 рублей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Всего надо выкупить: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212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билетов</a:t>
            </a:r>
            <a:endParaRPr lang="ru-RU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Квоты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по институтам: </a:t>
            </a:r>
          </a:p>
          <a:p>
            <a:pPr algn="just"/>
            <a:r>
              <a:rPr lang="ru-RU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ИИТиАС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30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человек</a:t>
            </a:r>
          </a:p>
          <a:p>
            <a:pPr algn="just"/>
            <a:r>
              <a:rPr lang="ru-RU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ИГДиГ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17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человек</a:t>
            </a:r>
          </a:p>
          <a:p>
            <a:pPr algn="just"/>
            <a:r>
              <a:rPr lang="ru-RU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ИМиМ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17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человек</a:t>
            </a:r>
          </a:p>
          <a:p>
            <a:pPr algn="just"/>
            <a:r>
              <a:rPr lang="ru-RU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ИФКЗиС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6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человек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АСИ –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26 человек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ИПО – 30 человек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ИПИТ – 30 человек</a:t>
            </a:r>
            <a:endParaRPr lang="ru-RU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ИТУР – 17 человек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УК – 30 человек</a:t>
            </a:r>
            <a:endParaRPr lang="ru-RU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00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609754"/>
            <a:ext cx="63367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Подготовка студентов </a:t>
            </a:r>
          </a:p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к участию в цикле мероприятий, приуроченных к празднованию Дня Победы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4637756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104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41" y="-136412"/>
            <a:ext cx="9141244" cy="52799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2053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cap="all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Подготовительные мероприятия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cap="all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к празднованию Дня Победы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613003" y="47665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Medium" panose="00000600000000000000" pitchFamily="2" charset="-52"/>
                <a:ea typeface="Cambria" panose="02040503050406030204" pitchFamily="18" charset="0"/>
                <a:cs typeface="+mn-cs"/>
              </a:rPr>
              <a:t>4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69FA3A86-1D64-6783-05C1-26349E4C4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200946"/>
              </p:ext>
            </p:extLst>
          </p:nvPr>
        </p:nvGraphicFramePr>
        <p:xfrm>
          <a:off x="77011" y="1145522"/>
          <a:ext cx="8959484" cy="3433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086">
                  <a:extLst>
                    <a:ext uri="{9D8B030D-6E8A-4147-A177-3AD203B41FA5}">
                      <a16:colId xmlns="" xmlns:a16="http://schemas.microsoft.com/office/drawing/2014/main" val="3277301664"/>
                    </a:ext>
                  </a:extLst>
                </a:gridCol>
                <a:gridCol w="972428">
                  <a:extLst>
                    <a:ext uri="{9D8B030D-6E8A-4147-A177-3AD203B41FA5}">
                      <a16:colId xmlns="" xmlns:a16="http://schemas.microsoft.com/office/drawing/2014/main" val="3156259073"/>
                    </a:ext>
                  </a:extLst>
                </a:gridCol>
                <a:gridCol w="1435780">
                  <a:extLst>
                    <a:ext uri="{9D8B030D-6E8A-4147-A177-3AD203B41FA5}">
                      <a16:colId xmlns="" xmlns:a16="http://schemas.microsoft.com/office/drawing/2014/main" val="2781556596"/>
                    </a:ext>
                  </a:extLst>
                </a:gridCol>
                <a:gridCol w="1459520">
                  <a:extLst>
                    <a:ext uri="{9D8B030D-6E8A-4147-A177-3AD203B41FA5}">
                      <a16:colId xmlns="" xmlns:a16="http://schemas.microsoft.com/office/drawing/2014/main" val="197522843"/>
                    </a:ext>
                  </a:extLst>
                </a:gridCol>
                <a:gridCol w="1386544">
                  <a:extLst>
                    <a:ext uri="{9D8B030D-6E8A-4147-A177-3AD203B41FA5}">
                      <a16:colId xmlns="" xmlns:a16="http://schemas.microsoft.com/office/drawing/2014/main" val="3858860909"/>
                    </a:ext>
                  </a:extLst>
                </a:gridCol>
                <a:gridCol w="1515918">
                  <a:extLst>
                    <a:ext uri="{9D8B030D-6E8A-4147-A177-3AD203B41FA5}">
                      <a16:colId xmlns="" xmlns:a16="http://schemas.microsoft.com/office/drawing/2014/main" val="1085638970"/>
                    </a:ext>
                  </a:extLst>
                </a:gridCol>
                <a:gridCol w="1796208">
                  <a:extLst>
                    <a:ext uri="{9D8B030D-6E8A-4147-A177-3AD203B41FA5}">
                      <a16:colId xmlns="" xmlns:a16="http://schemas.microsoft.com/office/drawing/2014/main" val="2015128417"/>
                    </a:ext>
                  </a:extLst>
                </a:gridCol>
              </a:tblGrid>
              <a:tr h="1238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Дата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Место и время сбора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участников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акции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Место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проведения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репетиции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Участники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Количество человек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Ответственные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9918015"/>
                  </a:ext>
                </a:extLst>
              </a:tr>
              <a:tr h="12728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5,7 мая 2025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15.30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Стадион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Стадион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Студенты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СибГИУ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 квоте институтов и УК)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Дирекции институтов / УК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Прибыткова Ю.А.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Данильченко Д.Н.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Лементуев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А.Б.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9696372"/>
                  </a:ext>
                </a:extLst>
              </a:tr>
              <a:tr h="8437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Городские репетиции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u="sng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(под вопросом)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Ул. Тольятти</a:t>
                      </a:r>
                    </a:p>
                    <a:p>
                      <a:r>
                        <a:rPr lang="ru-RU" dirty="0"/>
                        <a:t>Ул. Кирова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29265739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F9FA7EE-405F-C274-4C00-EF58F5D71323}"/>
              </a:ext>
            </a:extLst>
          </p:cNvPr>
          <p:cNvSpPr txBox="1"/>
          <p:nvPr/>
        </p:nvSpPr>
        <p:spPr>
          <a:xfrm>
            <a:off x="77013" y="705303"/>
            <a:ext cx="658321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Montserrat Medium" panose="00000600000000000000" pitchFamily="2" charset="-52"/>
              </a:rPr>
              <a:t>Репетиции шествия Бессмертного полка (авангард)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6445AAD-F396-A169-414C-2EA46E7DE7B0}"/>
              </a:ext>
            </a:extLst>
          </p:cNvPr>
          <p:cNvSpPr txBox="1"/>
          <p:nvPr/>
        </p:nvSpPr>
        <p:spPr>
          <a:xfrm>
            <a:off x="6740795" y="-93241"/>
            <a:ext cx="1656184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Montserrat Medium" panose="00000600000000000000" pitchFamily="2" charset="-52"/>
              </a:rPr>
              <a:t>Квота </a:t>
            </a:r>
          </a:p>
          <a:p>
            <a:pPr algn="ctr"/>
            <a:r>
              <a:rPr lang="ru-RU" dirty="0">
                <a:latin typeface="Montserrat Medium" panose="00000600000000000000" pitchFamily="2" charset="-52"/>
              </a:rPr>
              <a:t>на </a:t>
            </a:r>
            <a:r>
              <a:rPr lang="ru-RU" dirty="0" err="1">
                <a:latin typeface="Montserrat Medium" panose="00000600000000000000" pitchFamily="2" charset="-52"/>
              </a:rPr>
              <a:t>СибГИУ</a:t>
            </a:r>
            <a:r>
              <a:rPr lang="ru-RU" dirty="0">
                <a:latin typeface="Montserrat Medium" panose="00000600000000000000" pitchFamily="2" charset="-52"/>
              </a:rPr>
              <a:t> – 300 человек</a:t>
            </a:r>
          </a:p>
        </p:txBody>
      </p:sp>
    </p:spTree>
    <p:extLst>
      <p:ext uri="{BB962C8B-B14F-4D97-AF65-F5344CB8AC3E}">
        <p14:creationId xmlns:p14="http://schemas.microsoft.com/office/powerpoint/2010/main" val="263381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047" y="-136412"/>
            <a:ext cx="9141244" cy="52799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2053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cap="all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Подготовительные мероприятия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cap="all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к празднованию Дня Победы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613003" y="47665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prstClr val="black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5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Medium" panose="00000600000000000000" pitchFamily="2" charset="-52"/>
              <a:ea typeface="Cambria" panose="02040503050406030204" pitchFamily="18" charset="0"/>
              <a:cs typeface="+mn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69FA3A86-1D64-6783-05C1-26349E4C4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913637"/>
              </p:ext>
            </p:extLst>
          </p:nvPr>
        </p:nvGraphicFramePr>
        <p:xfrm>
          <a:off x="151680" y="1300788"/>
          <a:ext cx="8840640" cy="3413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872">
                  <a:extLst>
                    <a:ext uri="{9D8B030D-6E8A-4147-A177-3AD203B41FA5}">
                      <a16:colId xmlns="" xmlns:a16="http://schemas.microsoft.com/office/drawing/2014/main" val="3277301664"/>
                    </a:ext>
                  </a:extLst>
                </a:gridCol>
                <a:gridCol w="959529">
                  <a:extLst>
                    <a:ext uri="{9D8B030D-6E8A-4147-A177-3AD203B41FA5}">
                      <a16:colId xmlns="" xmlns:a16="http://schemas.microsoft.com/office/drawing/2014/main" val="3156259073"/>
                    </a:ext>
                  </a:extLst>
                </a:gridCol>
                <a:gridCol w="1416735">
                  <a:extLst>
                    <a:ext uri="{9D8B030D-6E8A-4147-A177-3AD203B41FA5}">
                      <a16:colId xmlns="" xmlns:a16="http://schemas.microsoft.com/office/drawing/2014/main" val="2781556596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19752284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3858860909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1085638970"/>
                    </a:ext>
                  </a:extLst>
                </a:gridCol>
                <a:gridCol w="2044056">
                  <a:extLst>
                    <a:ext uri="{9D8B030D-6E8A-4147-A177-3AD203B41FA5}">
                      <a16:colId xmlns="" xmlns:a16="http://schemas.microsoft.com/office/drawing/2014/main" val="2015128417"/>
                    </a:ext>
                  </a:extLst>
                </a:gridCol>
              </a:tblGrid>
              <a:tr h="4527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Дата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Место и время сбора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участников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субботника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Место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проведения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субботника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Участники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Количество человек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</a:rPr>
                        <a:t>Ответственные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7" marR="587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9918015"/>
                  </a:ext>
                </a:extLst>
              </a:tr>
              <a:tr h="1687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 мая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12.00 / 14.00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Холл главного корпуса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Ул. Кирова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Студенческий сквер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(побелка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бордюров, деревьев)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Бойцы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строительного отряда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отряда снежного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десанта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СибГИУ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20-25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Прибыткова Ю.А.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начальник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ОВиСР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Гладышев А.,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командир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Штаба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студенческих отрядов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Montserrat Medium" panose="000006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СибГИУ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Montserrat Medium" panose="00000600000000000000" pitchFamily="2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96963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F9FA7EE-405F-C274-4C00-EF58F5D71323}"/>
              </a:ext>
            </a:extLst>
          </p:cNvPr>
          <p:cNvSpPr txBox="1"/>
          <p:nvPr/>
        </p:nvSpPr>
        <p:spPr>
          <a:xfrm>
            <a:off x="207330" y="871836"/>
            <a:ext cx="2952328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Montserrat Medium" panose="00000600000000000000" pitchFamily="2" charset="-52"/>
              </a:rPr>
              <a:t>Субботники</a:t>
            </a:r>
          </a:p>
        </p:txBody>
      </p:sp>
    </p:spTree>
    <p:extLst>
      <p:ext uri="{BB962C8B-B14F-4D97-AF65-F5344CB8AC3E}">
        <p14:creationId xmlns:p14="http://schemas.microsoft.com/office/powerpoint/2010/main" val="373599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23478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Montserrat ExtraBold" panose="00000900000000000000" pitchFamily="2" charset="-52"/>
              </a:rPr>
              <a:t>Цикл мероприятий,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Montserrat ExtraBold" panose="00000900000000000000" pitchFamily="2" charset="-52"/>
              </a:rPr>
              <a:t>приуроченных к празднованию Дня Победы в </a:t>
            </a:r>
            <a:r>
              <a:rPr lang="ru-RU" sz="1600" b="1" dirty="0" err="1">
                <a:solidFill>
                  <a:srgbClr val="C00000"/>
                </a:solidFill>
                <a:latin typeface="Montserrat ExtraBold" panose="00000900000000000000" pitchFamily="2" charset="-52"/>
              </a:rPr>
              <a:t>СибГИУ</a:t>
            </a:r>
            <a:endParaRPr lang="ru-RU" sz="1600" b="1" dirty="0">
              <a:solidFill>
                <a:srgbClr val="C00000"/>
              </a:solidFill>
              <a:latin typeface="Montserrat ExtraBold" panose="00000900000000000000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657825A4-3102-7C1C-DAD9-BE9EED67A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592866"/>
              </p:ext>
            </p:extLst>
          </p:nvPr>
        </p:nvGraphicFramePr>
        <p:xfrm>
          <a:off x="247310" y="697636"/>
          <a:ext cx="8820473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318">
                  <a:extLst>
                    <a:ext uri="{9D8B030D-6E8A-4147-A177-3AD203B41FA5}">
                      <a16:colId xmlns="" xmlns:a16="http://schemas.microsoft.com/office/drawing/2014/main" val="2350068883"/>
                    </a:ext>
                  </a:extLst>
                </a:gridCol>
                <a:gridCol w="2634244">
                  <a:extLst>
                    <a:ext uri="{9D8B030D-6E8A-4147-A177-3AD203B41FA5}">
                      <a16:colId xmlns="" xmlns:a16="http://schemas.microsoft.com/office/drawing/2014/main" val="3795806827"/>
                    </a:ext>
                  </a:extLst>
                </a:gridCol>
                <a:gridCol w="943659">
                  <a:extLst>
                    <a:ext uri="{9D8B030D-6E8A-4147-A177-3AD203B41FA5}">
                      <a16:colId xmlns="" xmlns:a16="http://schemas.microsoft.com/office/drawing/2014/main" val="4076705267"/>
                    </a:ext>
                  </a:extLst>
                </a:gridCol>
                <a:gridCol w="1323071">
                  <a:extLst>
                    <a:ext uri="{9D8B030D-6E8A-4147-A177-3AD203B41FA5}">
                      <a16:colId xmlns="" xmlns:a16="http://schemas.microsoft.com/office/drawing/2014/main" val="1640097393"/>
                    </a:ext>
                  </a:extLst>
                </a:gridCol>
                <a:gridCol w="1543583">
                  <a:extLst>
                    <a:ext uri="{9D8B030D-6E8A-4147-A177-3AD203B41FA5}">
                      <a16:colId xmlns="" xmlns:a16="http://schemas.microsoft.com/office/drawing/2014/main" val="927724667"/>
                    </a:ext>
                  </a:extLst>
                </a:gridCol>
                <a:gridCol w="1837598">
                  <a:extLst>
                    <a:ext uri="{9D8B030D-6E8A-4147-A177-3AD203B41FA5}">
                      <a16:colId xmlns="" xmlns:a16="http://schemas.microsoft.com/office/drawing/2014/main" val="43308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Мероприятие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Дата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Место проведения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Ответственные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9770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Торжественное мероприятие в честь Дня Победы </a:t>
                      </a:r>
                    </a:p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 приглашением ветеранов Совета ветеранов войны и военной службы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6 мая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14.00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4п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Прибыткова Ю.А.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Серебренникова О.В.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Зам. директоров по ВР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895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Празднование 50-летия музея истории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СибГИУ</a:t>
                      </a:r>
                      <a:endParaRPr lang="ru-RU" sz="12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just"/>
                      <a:endParaRPr lang="ru-RU" sz="1200" i="1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6 мая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15.30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Музей истории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СибГИУ</a:t>
                      </a:r>
                      <a:endParaRPr lang="ru-RU" sz="12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Прибыткова Ю.А.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Серебренникова О.В.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17560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Праздничный митинг, полевая кухня</a:t>
                      </a:r>
                    </a:p>
                    <a:p>
                      <a:pPr algn="just"/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Городской митинг</a:t>
                      </a:r>
                    </a:p>
                    <a:p>
                      <a:pPr algn="just"/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Шествие Бессмертного полка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9 мая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8.00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10.00</a:t>
                      </a:r>
                    </a:p>
                    <a:p>
                      <a:pPr algn="ctr"/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10.30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Студенческий сквер</a:t>
                      </a:r>
                    </a:p>
                    <a:p>
                      <a:pPr algn="ctr"/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Ул. Кирова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Прибыткова Ю.А.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Серебренникова О.В.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Дирекции институтов / УК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693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i="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Городской патриотический фестиваль «Мы помним! Мы гордимся!»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27 мая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14.00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Студенческий сквер </a:t>
                      </a:r>
                      <a:r>
                        <a:rPr lang="ru-RU" sz="1200" i="0" dirty="0" err="1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СибГИУ</a:t>
                      </a:r>
                      <a:endParaRPr lang="ru-RU" sz="1200" i="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Прибыткова Ю.А.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Серебренникова О.В.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05742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066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D7BEAA2-A3D9-EBFC-1337-63F532BD7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5216AB2-4218-FF1A-EEA2-A0CD720B54CC}"/>
              </a:ext>
            </a:extLst>
          </p:cNvPr>
          <p:cNvSpPr/>
          <p:nvPr/>
        </p:nvSpPr>
        <p:spPr>
          <a:xfrm>
            <a:off x="107504" y="123478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Montserrat ExtraBold" panose="00000900000000000000" pitchFamily="2" charset="-52"/>
              </a:rPr>
              <a:t>Квоты студентов и преподавателей институтов / УК для участия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Montserrat ExtraBold" panose="00000900000000000000" pitchFamily="2" charset="-52"/>
              </a:rPr>
              <a:t>в мероприятиях, приуроченных к празднованию Дня Победы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DA8B39B-B701-2DEA-CAD6-A70F4863642C}"/>
              </a:ext>
            </a:extLst>
          </p:cNvPr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0D46E273-C222-12C5-F76F-960C9EE90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167962"/>
              </p:ext>
            </p:extLst>
          </p:nvPr>
        </p:nvGraphicFramePr>
        <p:xfrm>
          <a:off x="161763" y="707170"/>
          <a:ext cx="8820473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957">
                  <a:extLst>
                    <a:ext uri="{9D8B030D-6E8A-4147-A177-3AD203B41FA5}">
                      <a16:colId xmlns="" xmlns:a16="http://schemas.microsoft.com/office/drawing/2014/main" val="2350068883"/>
                    </a:ext>
                  </a:extLst>
                </a:gridCol>
                <a:gridCol w="2226264">
                  <a:extLst>
                    <a:ext uri="{9D8B030D-6E8A-4147-A177-3AD203B41FA5}">
                      <a16:colId xmlns="" xmlns:a16="http://schemas.microsoft.com/office/drawing/2014/main" val="4076705267"/>
                    </a:ext>
                  </a:extLst>
                </a:gridCol>
                <a:gridCol w="1323071">
                  <a:extLst>
                    <a:ext uri="{9D8B030D-6E8A-4147-A177-3AD203B41FA5}">
                      <a16:colId xmlns="" xmlns:a16="http://schemas.microsoft.com/office/drawing/2014/main" val="1640097393"/>
                    </a:ext>
                  </a:extLst>
                </a:gridCol>
                <a:gridCol w="1543583">
                  <a:extLst>
                    <a:ext uri="{9D8B030D-6E8A-4147-A177-3AD203B41FA5}">
                      <a16:colId xmlns="" xmlns:a16="http://schemas.microsoft.com/office/drawing/2014/main" val="927724667"/>
                    </a:ext>
                  </a:extLst>
                </a:gridCol>
                <a:gridCol w="1837598">
                  <a:extLst>
                    <a:ext uri="{9D8B030D-6E8A-4147-A177-3AD203B41FA5}">
                      <a16:colId xmlns="" xmlns:a16="http://schemas.microsoft.com/office/drawing/2014/main" val="43308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Институт / УК / квота для участия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Мероприятие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Дата, 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Место проведения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Ответственные за участие студентов / работников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в мероприятии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9770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ИТУР,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ИМиМ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ИФКЗиС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– </a:t>
                      </a:r>
                    </a:p>
                    <a:p>
                      <a:pPr algn="ctr"/>
                      <a:r>
                        <a:rPr lang="ru-RU" sz="1200" u="sng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по 10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3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Торжественное мероприятие, посвященное Дню Победы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600" b="1" u="sng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6 мая, 13.55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3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Аудитория 4П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3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Дирекции институтов / УК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4685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ИГДиГ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 – 15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93022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УК,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ИИТиАС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, АСИ, ИПО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– </a:t>
                      </a:r>
                    </a:p>
                    <a:p>
                      <a:pPr algn="ctr"/>
                      <a:r>
                        <a:rPr lang="ru-RU" sz="1200" u="sng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по 20 человек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243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ИТУР,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ИФКЗиС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ИМиМ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ИГДиГ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– по 20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300" b="1" kern="120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3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  <a:ea typeface="+mn-ea"/>
                          <a:cs typeface="+mn-cs"/>
                        </a:rPr>
                        <a:t>Торжественный митинг-концерт, посвященный празднованию 80-й годовщины Победы в ВОВ</a:t>
                      </a:r>
                      <a:endParaRPr lang="ru-RU" sz="13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600" b="1" u="sng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9 мая, 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endParaRPr lang="ru-RU" sz="13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anose="00000600000000000000" pitchFamily="2" charset="-52"/>
                      </a:endParaRPr>
                    </a:p>
                    <a:p>
                      <a:pPr algn="ctr"/>
                      <a:r>
                        <a:rPr lang="ru-RU" sz="13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Студенческий сквер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Montserrat Medium" panose="00000600000000000000" pitchFamily="2" charset="-52"/>
                        </a:rPr>
                        <a:t>Дирекции институтов / УК</a:t>
                      </a:r>
                    </a:p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387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АСИ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– 40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918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УК, ИПО, </a:t>
                      </a:r>
                      <a:r>
                        <a:rPr lang="ru-RU" sz="1200" b="1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ИИТиАС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anose="00000600000000000000" pitchFamily="2" charset="-52"/>
                        </a:rPr>
                        <a:t>, ИПИТ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Montserrat Medium" panose="00000600000000000000" pitchFamily="2" charset="-52"/>
                        </a:rPr>
                        <a:t>– по 45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8077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82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859782"/>
            <a:ext cx="63367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2. Социальная работа кураторов (профильные мониторинги, посещение общежитий и т.д.)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4637756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Montserrat Medium" panose="00000600000000000000" pitchFamily="2" charset="-52"/>
                <a:ea typeface="Cambria" panose="020405030504060302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06732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55" y="129569"/>
            <a:ext cx="820891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2.1. Социальная работа кураторов со студентами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из числа инвалидов и лиц с ОВЗ.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Актуализация содержания Инструкции по взаимодействию с данной категорией обучающихся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(см. </a:t>
            </a:r>
            <a:r>
              <a:rPr lang="ru-RU" sz="14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ОВиСР</a:t>
            </a:r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 на сайте </a:t>
            </a:r>
            <a:r>
              <a:rPr lang="ru-RU" sz="1400" b="1" dirty="0" err="1">
                <a:solidFill>
                  <a:srgbClr val="002060"/>
                </a:solidFill>
                <a:latin typeface="Montserrat ExtraBold" panose="00000900000000000000" pitchFamily="2" charset="-52"/>
              </a:rPr>
              <a:t>СибГИУ</a:t>
            </a:r>
            <a:r>
              <a:rPr lang="ru-RU" sz="1400" b="1" dirty="0">
                <a:solidFill>
                  <a:srgbClr val="002060"/>
                </a:solidFill>
                <a:latin typeface="Montserrat ExtraBold" panose="00000900000000000000" pitchFamily="2" charset="-52"/>
              </a:rPr>
              <a:t>)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316416" y="4893258"/>
            <a:ext cx="827584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6955" y="1610423"/>
            <a:ext cx="8416305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algn="just"/>
            <a:r>
              <a:rPr lang="en-US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500" b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. Общие правила этикетного общения с данной социальной категорий обучающихся: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непосредственное обращение к студенту, а не к сопровождающему;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обращение на «Вы»;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называние себя и присутствующих при встрече со слабовидящим студентом;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внимательное слушание лиц из числа инвалидов с нарушениями речевого аппарата </a:t>
            </a:r>
            <a:r>
              <a:rPr lang="ru-RU" sz="1500" i="1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(не перебивать, не торопить, поддерживать визуальный контакт, при согласии обучающегося использовать письменную форму общения</a:t>
            </a: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корректное предложение помощи студентам с повреждениями опорно-двигательного аппарата и оказание помощи только при их согласии; </a:t>
            </a:r>
          </a:p>
          <a:p>
            <a:pPr marL="285750" lvl="0" indent="-285750" algn="just">
              <a:buFontTx/>
              <a:buChar char="-"/>
            </a:pPr>
            <a:r>
              <a:rPr lang="ru-RU" sz="1500" dirty="0">
                <a:latin typeface="Montserrat Medium" panose="00000600000000000000" pitchFamily="2" charset="-52"/>
                <a:ea typeface="Calibri" panose="020F0502020204030204" pitchFamily="34" charset="0"/>
                <a:cs typeface="Times New Roman" panose="02020603050405020304" pitchFamily="18" charset="0"/>
              </a:rPr>
              <a:t>четкое и внятное произнесение слов при общении со студентами, имеющими нарушения слуха; привлечение внимания студентов с нарушениями слуха движением рук и т.д.</a:t>
            </a:r>
            <a:endParaRPr lang="ru-RU" sz="1500" b="1" dirty="0"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/>
            <a:endParaRPr lang="ru-RU" sz="1400" dirty="0">
              <a:effectLst/>
              <a:latin typeface="Montserrat Medium" panose="00000600000000000000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542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2207</Words>
  <Application>Microsoft Office PowerPoint</Application>
  <PresentationFormat>Экран (16:9)</PresentationFormat>
  <Paragraphs>457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Станислав Гаденов</dc:creator>
  <cp:lastModifiedBy>Гордеева Любовь Викторовна</cp:lastModifiedBy>
  <cp:revision>89</cp:revision>
  <cp:lastPrinted>2023-02-16T01:48:55Z</cp:lastPrinted>
  <dcterms:created xsi:type="dcterms:W3CDTF">2022-02-04T02:26:26Z</dcterms:created>
  <dcterms:modified xsi:type="dcterms:W3CDTF">2025-05-05T05:19:50Z</dcterms:modified>
</cp:coreProperties>
</file>