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09" r:id="rId2"/>
    <p:sldId id="310" r:id="rId3"/>
    <p:sldId id="301" r:id="rId4"/>
    <p:sldId id="302" r:id="rId5"/>
    <p:sldId id="311" r:id="rId6"/>
    <p:sldId id="303" r:id="rId7"/>
    <p:sldId id="304" r:id="rId8"/>
    <p:sldId id="259" r:id="rId9"/>
    <p:sldId id="299" r:id="rId10"/>
    <p:sldId id="261" r:id="rId11"/>
    <p:sldId id="295" r:id="rId12"/>
    <p:sldId id="293" r:id="rId13"/>
    <p:sldId id="294" r:id="rId14"/>
    <p:sldId id="300" r:id="rId15"/>
    <p:sldId id="296" r:id="rId16"/>
    <p:sldId id="305" r:id="rId17"/>
    <p:sldId id="306" r:id="rId18"/>
    <p:sldId id="312" r:id="rId19"/>
    <p:sldId id="313" r:id="rId20"/>
    <p:sldId id="308" r:id="rId21"/>
    <p:sldId id="307" r:id="rId22"/>
  </p:sldIdLst>
  <p:sldSz cx="9144000" cy="5143500" type="screen16x9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508" autoAdjust="0"/>
  </p:normalViewPr>
  <p:slideViewPr>
    <p:cSldViewPr>
      <p:cViewPr varScale="1">
        <p:scale>
          <a:sx n="147" d="100"/>
          <a:sy n="147" d="100"/>
        </p:scale>
        <p:origin x="-594" y="-1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905" cy="49768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880" y="0"/>
            <a:ext cx="2951905" cy="49768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7BA03D9F-D5CA-47C3-8688-A82E42BF3B6F}" type="datetimeFigureOut">
              <a:rPr lang="ru-RU" smtClean="0"/>
              <a:t>14.01.2025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241"/>
            <a:ext cx="2951905" cy="49768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880" y="9443241"/>
            <a:ext cx="2951905" cy="49768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28F3E194-E85B-412A-91F8-85E8261B00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476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2" cy="49885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7" y="0"/>
            <a:ext cx="2951162" cy="49885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14.01.2025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834"/>
            <a:ext cx="5448300" cy="3914865"/>
          </a:xfrm>
          <a:prstGeom prst="rect">
            <a:avLst/>
          </a:prstGeom>
        </p:spPr>
        <p:txBody>
          <a:bodyPr vert="horz" lIns="91595" tIns="45798" rIns="91595" bIns="4579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51162" cy="49885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7" y="9443663"/>
            <a:ext cx="2951162" cy="49885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89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965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>
            <a:extLst>
              <a:ext uri="{FF2B5EF4-FFF2-40B4-BE49-F238E27FC236}">
                <a16:creationId xmlns="" xmlns:a16="http://schemas.microsoft.com/office/drawing/2014/main" id="{EFDD5391-FD71-F3F2-7D0A-EEAF88B80550}"/>
              </a:ext>
            </a:extLst>
          </p:cNvPr>
          <p:cNvSpPr txBox="1">
            <a:spLocks/>
          </p:cNvSpPr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6D6F5A6-F84C-0431-C2FF-0694348A84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7C02E36-CC23-C8F6-91E1-15ED78AABA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CFE31C1-CE49-977E-17BC-0EF5E2A3B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="" xmlns:a16="http://schemas.microsoft.com/office/drawing/2014/main" id="{5E19C975-DBFC-E2AC-F384-3A0DBA0658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="" xmlns:a16="http://schemas.microsoft.com/office/drawing/2014/main" id="{C474FF64-E0E3-5372-B1B9-40ED0E5DA90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pic>
        <p:nvPicPr>
          <p:cNvPr id="28" name="Рисунок 27">
            <a:extLst>
              <a:ext uri="{FF2B5EF4-FFF2-40B4-BE49-F238E27FC236}">
                <a16:creationId xmlns="" xmlns:a16="http://schemas.microsoft.com/office/drawing/2014/main" id="{FB5509F6-7604-1408-A024-11621303FF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>
            <a:extLst>
              <a:ext uri="{FF2B5EF4-FFF2-40B4-BE49-F238E27FC236}">
                <a16:creationId xmlns="" xmlns:a16="http://schemas.microsoft.com/office/drawing/2014/main" id="{CA4AFA66-8340-386E-D74F-4F4C18B49D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147330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8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571750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Заседание Совета кураторов и классных руководителей академических групп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января 2025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4581713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</a:rPr>
              <a:t>МПиВД</a:t>
            </a:r>
            <a:r>
              <a:rPr lang="ru-RU" sz="1600" dirty="0">
                <a:solidFill>
                  <a:schemeClr val="bg1"/>
                </a:solidFill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664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Основания для формирования графика встреч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 представителями Городского комитета ветеранов войны и военной службы 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84251" y="1131590"/>
            <a:ext cx="8784976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altLang="ru-RU" sz="1700" b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1. </a:t>
            </a:r>
            <a:r>
              <a:rPr lang="ru-RU" alt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Федеральный</a:t>
            </a:r>
            <a:r>
              <a:rPr lang="ru-RU" altLang="ru-RU" sz="1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, областной и городской планы</a:t>
            </a:r>
            <a:r>
              <a:rPr lang="ru-RU" altLang="ru-RU" sz="1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</a:t>
            </a:r>
            <a:r>
              <a:rPr lang="ru-RU" altLang="ru-RU" sz="1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патриотического воспитания обучающихся</a:t>
            </a:r>
            <a:r>
              <a:rPr lang="ru-RU" alt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.</a:t>
            </a:r>
            <a:endParaRPr lang="ru-RU" altLang="ru-RU" sz="17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sz="1700" b="1" dirty="0" smtClean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2. </a:t>
            </a:r>
            <a:r>
              <a:rPr lang="ru-RU" alt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Вузовский план патриотических мероприятий на 2024-2025 учебный год, </a:t>
            </a:r>
            <a:r>
              <a:rPr lang="ru-RU" altLang="ru-RU" sz="1700" dirty="0" smtClean="0">
                <a:latin typeface="+mn-lt"/>
                <a:ea typeface="Cambria" pitchFamily="18" charset="0"/>
                <a:cs typeface="Calibri" pitchFamily="34" charset="0"/>
              </a:rPr>
              <a:t>в т. ч. включающий в себя </a:t>
            </a:r>
            <a:r>
              <a:rPr lang="ru-RU" altLang="ru-RU" sz="1700" dirty="0">
                <a:latin typeface="+mn-lt"/>
                <a:ea typeface="Cambria" pitchFamily="18" charset="0"/>
                <a:cs typeface="Calibri" pitchFamily="34" charset="0"/>
              </a:rPr>
              <a:t>п</a:t>
            </a:r>
            <a:r>
              <a:rPr lang="ru-RU" altLang="ru-RU" sz="1700" dirty="0" smtClean="0">
                <a:latin typeface="+mn-lt"/>
                <a:ea typeface="Cambria" pitchFamily="18" charset="0"/>
                <a:cs typeface="Calibri" pitchFamily="34" charset="0"/>
              </a:rPr>
              <a:t>роведение </a:t>
            </a:r>
            <a:r>
              <a:rPr lang="ru-RU" altLang="ru-RU" sz="1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открытых занятий по истории</a:t>
            </a:r>
            <a:r>
              <a:rPr lang="ru-RU" altLang="ru-RU" sz="1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</a:t>
            </a:r>
            <a:r>
              <a:rPr lang="ru-RU" altLang="ru-RU" sz="1700" dirty="0">
                <a:latin typeface="+mn-lt"/>
                <a:ea typeface="Cambria" pitchFamily="18" charset="0"/>
                <a:cs typeface="Calibri" pitchFamily="34" charset="0"/>
              </a:rPr>
              <a:t>с привлечением членов Городского комитета ветеранов войны и военной </a:t>
            </a:r>
            <a:r>
              <a:rPr lang="ru-RU" altLang="ru-RU" sz="1700" dirty="0" smtClean="0">
                <a:latin typeface="+mn-lt"/>
                <a:ea typeface="Cambria" pitchFamily="18" charset="0"/>
                <a:cs typeface="Calibri" pitchFamily="34" charset="0"/>
              </a:rPr>
              <a:t>службы.</a:t>
            </a:r>
            <a:endParaRPr lang="ru-RU" altLang="ru-RU" sz="1700" dirty="0"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sz="1700" b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3</a:t>
            </a:r>
            <a:r>
              <a:rPr lang="ru-RU" altLang="ru-RU" sz="1700" b="1" dirty="0" smtClean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. </a:t>
            </a:r>
            <a:r>
              <a:rPr lang="ru-RU" altLang="ru-RU" sz="1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Продолжение традиций </a:t>
            </a:r>
            <a:r>
              <a:rPr lang="ru-RU" altLang="ru-RU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университета</a:t>
            </a:r>
            <a:r>
              <a:rPr lang="ru-RU" altLang="ru-RU" sz="1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</a:t>
            </a:r>
            <a:r>
              <a:rPr lang="ru-RU" altLang="ru-RU" sz="1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в части сотрудничества с Городским комитетом ветеранов войны и военной службы в рамках патриотического воспитания обучающихся </a:t>
            </a:r>
            <a:r>
              <a:rPr lang="ru-RU" altLang="ru-RU" sz="1700" dirty="0">
                <a:latin typeface="+mn-lt"/>
                <a:ea typeface="Cambria" pitchFamily="18" charset="0"/>
                <a:cs typeface="Calibri" pitchFamily="34" charset="0"/>
              </a:rPr>
              <a:t>(привлечение ветеранов к участию в патриотических </a:t>
            </a:r>
            <a:r>
              <a:rPr lang="ru-RU" altLang="ru-RU" sz="1700" dirty="0" err="1">
                <a:latin typeface="+mn-lt"/>
                <a:ea typeface="Cambria" pitchFamily="18" charset="0"/>
                <a:cs typeface="Calibri" pitchFamily="34" charset="0"/>
              </a:rPr>
              <a:t>интенсивах</a:t>
            </a:r>
            <a:r>
              <a:rPr lang="ru-RU" altLang="ru-RU" sz="1700" dirty="0">
                <a:latin typeface="+mn-lt"/>
                <a:ea typeface="Cambria" pitchFamily="18" charset="0"/>
                <a:cs typeface="Calibri" pitchFamily="34" charset="0"/>
              </a:rPr>
              <a:t>, круглых столах, торжественных митингах, просветительских мероприятиях на патриотическую тему).</a:t>
            </a:r>
          </a:p>
          <a:p>
            <a:pPr algn="ctr">
              <a:spcAft>
                <a:spcPts val="0"/>
              </a:spcAft>
              <a:defRPr/>
            </a:pPr>
            <a:r>
              <a:rPr lang="ru-RU" altLang="ru-RU" sz="1700" b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4</a:t>
            </a:r>
            <a:r>
              <a:rPr lang="ru-RU" altLang="ru-RU" sz="1700" b="1" dirty="0" smtClean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. </a:t>
            </a:r>
            <a:r>
              <a:rPr lang="ru-RU" altLang="ru-RU" sz="1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Запросы городской </a:t>
            </a:r>
            <a:r>
              <a:rPr lang="ru-RU" altLang="ru-RU" sz="1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и </a:t>
            </a:r>
            <a:r>
              <a:rPr lang="ru-RU" altLang="ru-RU" sz="1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областной администрации в части сотрудничества образовательных учреждений с патриотическими общественными объединениями города.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799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Основания для формирования графика встреч обучающихся с представителями Городского комитета ветеранов войны и военной службы 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84251" y="1131590"/>
            <a:ext cx="8784976" cy="395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ru-RU" altLang="ru-RU" sz="1800" b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5</a:t>
            </a:r>
            <a:r>
              <a:rPr lang="ru-RU" altLang="ru-RU" sz="1800" b="1" dirty="0" smtClean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. </a:t>
            </a:r>
            <a:r>
              <a:rPr lang="ru-RU" alt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Соглашение о сотрудничестве </a:t>
            </a:r>
            <a:r>
              <a:rPr lang="ru-RU" altLang="ru-RU" sz="1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СибГИУ</a:t>
            </a:r>
            <a:r>
              <a:rPr lang="ru-RU" alt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и общества «Знание», </a:t>
            </a:r>
            <a:r>
              <a:rPr lang="ru-RU" altLang="ru-RU" sz="1800" dirty="0">
                <a:latin typeface="+mn-lt"/>
                <a:ea typeface="Cambria" pitchFamily="18" charset="0"/>
                <a:cs typeface="Calibri" pitchFamily="34" charset="0"/>
              </a:rPr>
              <a:t>в план просветительских мероприятий которого включены патриотические встречи обучающихся ОУ с ветеранами войны и участниками военных действий.</a:t>
            </a:r>
          </a:p>
          <a:p>
            <a:pPr algn="ctr">
              <a:spcAft>
                <a:spcPts val="0"/>
              </a:spcAft>
              <a:defRPr/>
            </a:pPr>
            <a:r>
              <a:rPr lang="ru-RU" altLang="ru-RU" sz="1800" b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6</a:t>
            </a:r>
            <a:r>
              <a:rPr lang="ru-RU" altLang="ru-RU" sz="1800" b="1" dirty="0" smtClean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. </a:t>
            </a:r>
            <a:r>
              <a:rPr lang="ru-RU" alt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Письмо </a:t>
            </a:r>
            <a:r>
              <a:rPr lang="ru-RU" altLang="ru-RU" sz="1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МНиВО</a:t>
            </a:r>
            <a:r>
              <a:rPr lang="ru-RU" alt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от 21 августа 2023 г. №МН-11 / 3426 о внедрении в образовательный процесс информационного модуля о Великой Отечественной войне</a:t>
            </a:r>
            <a:r>
              <a:rPr lang="ru-RU" altLang="ru-RU" sz="1800" dirty="0">
                <a:latin typeface="+mn-lt"/>
                <a:ea typeface="Cambria" pitchFamily="18" charset="0"/>
                <a:cs typeface="Calibri" pitchFamily="34" charset="0"/>
              </a:rPr>
              <a:t> с привлечением к его популяризации приглашенных спикеров / лекторов.</a:t>
            </a:r>
          </a:p>
          <a:p>
            <a:pPr algn="ctr">
              <a:defRPr/>
            </a:pPr>
            <a:r>
              <a:rPr lang="ru-RU" altLang="ru-RU" sz="1800" b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7</a:t>
            </a:r>
            <a:r>
              <a:rPr lang="ru-RU" altLang="ru-RU" sz="1800" b="1" dirty="0" smtClean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. </a:t>
            </a:r>
            <a:r>
              <a:rPr lang="ru-RU" alt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Министерские мониторинги о привлечении ветеранов войны и военной службы, участников военных </a:t>
            </a:r>
            <a:r>
              <a:rPr lang="ru-RU" alt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действий </a:t>
            </a:r>
            <a:r>
              <a:rPr lang="ru-RU" alt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 мероприятиям патриотического характера</a:t>
            </a:r>
            <a:r>
              <a:rPr lang="ru-RU" altLang="ru-RU" sz="1800" dirty="0">
                <a:latin typeface="+mn-lt"/>
                <a:ea typeface="Cambria" pitchFamily="18" charset="0"/>
                <a:cs typeface="Calibri" pitchFamily="34" charset="0"/>
              </a:rPr>
              <a:t>, в </a:t>
            </a:r>
            <a:r>
              <a:rPr lang="ru-RU" altLang="ru-RU" sz="1800" dirty="0" err="1">
                <a:latin typeface="+mn-lt"/>
                <a:ea typeface="Cambria" pitchFamily="18" charset="0"/>
                <a:cs typeface="Calibri" pitchFamily="34" charset="0"/>
              </a:rPr>
              <a:t>т.ч</a:t>
            </a:r>
            <a:r>
              <a:rPr lang="ru-RU" altLang="ru-RU" sz="1800" dirty="0">
                <a:latin typeface="+mn-lt"/>
                <a:ea typeface="Cambria" pitchFamily="18" charset="0"/>
                <a:cs typeface="Calibri" pitchFamily="34" charset="0"/>
              </a:rPr>
              <a:t>. к чтению лекций и проведению открытых занятий по истории.</a:t>
            </a:r>
          </a:p>
          <a:p>
            <a:pPr algn="ctr">
              <a:spcAft>
                <a:spcPts val="0"/>
              </a:spcAft>
              <a:defRPr/>
            </a:pPr>
            <a:endParaRPr lang="ru-RU" altLang="ru-RU" sz="1800" dirty="0"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endParaRPr lang="ru-RU" altLang="ru-RU" sz="1700" dirty="0"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3042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Условия для формирования графика встреч обучающихся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 представителями Кузбасской митрополии и Городского комитета ветеранов войны и военной службы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5496" y="1123037"/>
            <a:ext cx="8784976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Aft>
                <a:spcPts val="0"/>
              </a:spcAft>
              <a:defRPr/>
            </a:pPr>
            <a:r>
              <a:rPr lang="ru-RU" sz="1800" b="1" i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1.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Целевая аудитория </a:t>
            </a:r>
            <a:r>
              <a:rPr lang="ru-RU" sz="1800" dirty="0">
                <a:latin typeface="+mn-lt"/>
                <a:ea typeface="Cambria" pitchFamily="18" charset="0"/>
                <a:cs typeface="Calibri" pitchFamily="34" charset="0"/>
              </a:rPr>
              <a:t>–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студенты 1-2 курсов </a:t>
            </a:r>
            <a:r>
              <a:rPr lang="ru-RU" sz="1800" dirty="0">
                <a:latin typeface="+mn-lt"/>
                <a:ea typeface="Cambria" pitchFamily="18" charset="0"/>
                <a:cs typeface="Calibri" pitchFamily="34" charset="0"/>
              </a:rPr>
              <a:t>очной формы обучения </a:t>
            </a:r>
            <a:r>
              <a:rPr lang="ru-RU" sz="1800" i="1" dirty="0">
                <a:latin typeface="+mn-lt"/>
                <a:ea typeface="Cambria" pitchFamily="18" charset="0"/>
                <a:cs typeface="Calibri" pitchFamily="34" charset="0"/>
              </a:rPr>
              <a:t>(группа студентов – на усмотрение дирекции).</a:t>
            </a:r>
            <a:endParaRPr lang="ru-RU" sz="1800" b="1" i="1" dirty="0">
              <a:latin typeface="+mn-lt"/>
              <a:ea typeface="Cambria" pitchFamily="18" charset="0"/>
              <a:cs typeface="Calibri" pitchFamily="34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ru-RU" sz="1800" b="1" i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2.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Периодичность</a:t>
            </a:r>
            <a:r>
              <a:rPr lang="ru-RU" sz="1800" b="1" i="1" dirty="0">
                <a:latin typeface="+mn-lt"/>
                <a:ea typeface="Cambria" pitchFamily="18" charset="0"/>
                <a:cs typeface="Calibri" pitchFamily="34" charset="0"/>
              </a:rPr>
              <a:t> проведения встреч </a:t>
            </a:r>
            <a:r>
              <a:rPr lang="ru-RU" sz="1800" dirty="0">
                <a:latin typeface="+mn-lt"/>
                <a:ea typeface="Cambria" pitchFamily="18" charset="0"/>
                <a:cs typeface="Calibri" pitchFamily="34" charset="0"/>
              </a:rPr>
              <a:t>для института / УК – </a:t>
            </a:r>
            <a: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2 встречи в год </a:t>
            </a:r>
            <a:r>
              <a:rPr lang="ru-RU" sz="1800" b="1" dirty="0">
                <a:latin typeface="+mn-lt"/>
                <a:ea typeface="Cambria" pitchFamily="18" charset="0"/>
                <a:cs typeface="Calibri" pitchFamily="34" charset="0"/>
              </a:rPr>
              <a:t>(в закрепленный за институтом / УК месяц)</a:t>
            </a:r>
            <a:r>
              <a:rPr lang="ru-RU" sz="1800" dirty="0">
                <a:latin typeface="+mn-lt"/>
                <a:ea typeface="Cambria" pitchFamily="18" charset="0"/>
                <a:cs typeface="Calibri" pitchFamily="34" charset="0"/>
              </a:rPr>
              <a:t>.</a:t>
            </a:r>
          </a:p>
          <a:p>
            <a:pPr algn="just">
              <a:spcAft>
                <a:spcPts val="0"/>
              </a:spcAft>
              <a:defRPr/>
            </a:pPr>
            <a:r>
              <a:rPr lang="ru-RU" b="1" i="1" dirty="0">
                <a:solidFill>
                  <a:srgbClr val="C00000"/>
                </a:solidFill>
              </a:rPr>
              <a:t>3.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Дата и время проведения встречи </a:t>
            </a:r>
            <a:r>
              <a:rPr lang="ru-RU" sz="1800" dirty="0">
                <a:latin typeface="+mn-lt"/>
                <a:ea typeface="Cambria" pitchFamily="18" charset="0"/>
                <a:cs typeface="Calibri" pitchFamily="34" charset="0"/>
              </a:rPr>
              <a:t>– на выбор дирекции с учетом расписания занятий.</a:t>
            </a:r>
          </a:p>
          <a:p>
            <a:pPr algn="just">
              <a:spcAft>
                <a:spcPts val="0"/>
              </a:spcAft>
              <a:defRPr/>
            </a:pPr>
            <a:r>
              <a:rPr lang="ru-RU" sz="1800" b="1" i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4.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Предпочтительные дисциплины </a:t>
            </a:r>
            <a:r>
              <a:rPr lang="ru-RU" sz="1800" dirty="0">
                <a:latin typeface="+mn-lt"/>
                <a:ea typeface="Cambria" pitchFamily="18" charset="0"/>
                <a:cs typeface="Calibri" pitchFamily="34" charset="0"/>
              </a:rPr>
              <a:t>для проведения открытых занятий –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История России  / 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Основы российской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государственности.</a:t>
            </a:r>
          </a:p>
          <a:p>
            <a:pPr algn="just">
              <a:spcAft>
                <a:spcPts val="0"/>
              </a:spcAft>
              <a:defRPr/>
            </a:pPr>
            <a:endParaRPr lang="ru-RU" sz="1800" dirty="0"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sz="1800" b="1" dirty="0">
                <a:latin typeface="+mn-lt"/>
                <a:ea typeface="Cambria" pitchFamily="18" charset="0"/>
                <a:cs typeface="Calibri" pitchFamily="34" charset="0"/>
              </a:rPr>
              <a:t>Информацию</a:t>
            </a:r>
            <a:r>
              <a:rPr lang="ru-RU" sz="1800" dirty="0">
                <a:latin typeface="+mn-lt"/>
                <a:ea typeface="Cambria" pitchFamily="18" charset="0"/>
                <a:cs typeface="Calibri" pitchFamily="34" charset="0"/>
              </a:rPr>
              <a:t> для подготовки общеуниверситетского графика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800" dirty="0">
                <a:latin typeface="+mn-lt"/>
                <a:ea typeface="Cambria" pitchFamily="18" charset="0"/>
                <a:cs typeface="Calibri" pitchFamily="34" charset="0"/>
              </a:rPr>
              <a:t>на 1 полугодие </a:t>
            </a:r>
            <a:r>
              <a:rPr lang="ru-RU" sz="1800" b="1" dirty="0">
                <a:latin typeface="+mn-lt"/>
                <a:ea typeface="Cambria" pitchFamily="18" charset="0"/>
                <a:cs typeface="Calibri" pitchFamily="34" charset="0"/>
              </a:rPr>
              <a:t>предоставить</a:t>
            </a:r>
            <a:r>
              <a:rPr lang="ru-RU" sz="1800" dirty="0">
                <a:latin typeface="+mn-lt"/>
                <a:ea typeface="Cambria" pitchFamily="18" charset="0"/>
                <a:cs typeface="Calibri" pitchFamily="34" charset="0"/>
              </a:rPr>
              <a:t> </a:t>
            </a:r>
            <a:r>
              <a:rPr lang="ru-RU" sz="1800" b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до </a:t>
            </a:r>
            <a:r>
              <a:rPr lang="ru-RU" sz="1800" b="1" dirty="0" smtClean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3 </a:t>
            </a:r>
            <a:r>
              <a:rPr lang="ru-RU" sz="1800" b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февраля </a:t>
            </a:r>
            <a:r>
              <a:rPr lang="ru-RU" sz="1800" b="1" dirty="0" smtClean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2025 </a:t>
            </a:r>
            <a:r>
              <a:rPr lang="ru-RU" sz="1800" b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г.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054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95486"/>
            <a:ext cx="8208912" cy="156966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График проведения встреч обучающихся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 представителями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4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Городского комитета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4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ветеранов войны и военной службы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800038"/>
              </p:ext>
            </p:extLst>
          </p:nvPr>
        </p:nvGraphicFramePr>
        <p:xfrm>
          <a:off x="107503" y="2139702"/>
          <a:ext cx="8928993" cy="211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07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778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Период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Дни недели</a:t>
                      </a:r>
                    </a:p>
                    <a:p>
                      <a:pPr algn="ctr"/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Время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Институты / УК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i="0" dirty="0">
                          <a:solidFill>
                            <a:schemeClr val="tx1"/>
                          </a:solidFill>
                        </a:rPr>
                        <a:t>Сроки </a:t>
                      </a:r>
                      <a:r>
                        <a:rPr lang="ru-RU" sz="1000" i="0" dirty="0">
                          <a:solidFill>
                            <a:schemeClr val="tx1"/>
                          </a:solidFill>
                        </a:rPr>
                        <a:t>предоставления </a:t>
                      </a:r>
                      <a:r>
                        <a:rPr lang="ru-RU" sz="1200" i="0" dirty="0">
                          <a:solidFill>
                            <a:schemeClr val="tx1"/>
                          </a:solidFill>
                        </a:rPr>
                        <a:t>информации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 </a:t>
                      </a:r>
                      <a:r>
                        <a:rPr lang="ru-RU" dirty="0" smtClean="0"/>
                        <a:t>10.02 </a:t>
                      </a:r>
                      <a:r>
                        <a:rPr lang="ru-RU" dirty="0"/>
                        <a:t>по </a:t>
                      </a:r>
                      <a:r>
                        <a:rPr lang="ru-RU" dirty="0" smtClean="0"/>
                        <a:t>28.02.2025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b="1" cap="all" baseline="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b="1" cap="all" baseline="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 расписанию учебных занятий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УК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До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03.02.2025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37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 </a:t>
                      </a:r>
                      <a:r>
                        <a:rPr lang="ru-RU" dirty="0" smtClean="0"/>
                        <a:t>03.03</a:t>
                      </a:r>
                      <a:r>
                        <a:rPr lang="ru-RU" dirty="0"/>
                        <a:t>. по </a:t>
                      </a:r>
                      <a:r>
                        <a:rPr lang="ru-RU" dirty="0" smtClean="0"/>
                        <a:t>28.03.2025 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ИПО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До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03.02.2025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66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 </a:t>
                      </a:r>
                      <a:r>
                        <a:rPr lang="ru-RU" dirty="0" smtClean="0"/>
                        <a:t>01.04</a:t>
                      </a:r>
                      <a:r>
                        <a:rPr lang="ru-RU" dirty="0"/>
                        <a:t>.</a:t>
                      </a:r>
                      <a:r>
                        <a:rPr lang="ru-RU" baseline="0" dirty="0"/>
                        <a:t> по </a:t>
                      </a:r>
                      <a:r>
                        <a:rPr lang="ru-RU" baseline="0" dirty="0" smtClean="0"/>
                        <a:t>30.04.2025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/>
                        <a:t>ИМиМ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До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03.02.2025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 </a:t>
                      </a:r>
                      <a:r>
                        <a:rPr lang="ru-RU" dirty="0" smtClean="0"/>
                        <a:t>05.05</a:t>
                      </a:r>
                      <a:r>
                        <a:rPr lang="ru-RU" dirty="0"/>
                        <a:t>.</a:t>
                      </a:r>
                      <a:r>
                        <a:rPr lang="ru-RU" baseline="0" dirty="0"/>
                        <a:t> по </a:t>
                      </a:r>
                      <a:r>
                        <a:rPr lang="ru-RU" baseline="0" dirty="0" smtClean="0"/>
                        <a:t>30.05.2025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ИТУР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До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03.02.2025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95486"/>
            <a:ext cx="8208912" cy="120032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График проведения встреч обучающихся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 представителями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4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Кузбасской митрополии</a:t>
            </a:r>
          </a:p>
        </p:txBody>
      </p:sp>
    </p:spTree>
    <p:extLst>
      <p:ext uri="{BB962C8B-B14F-4D97-AF65-F5344CB8AC3E}">
        <p14:creationId xmlns:p14="http://schemas.microsoft.com/office/powerpoint/2010/main" val="4226683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386287"/>
              </p:ext>
            </p:extLst>
          </p:nvPr>
        </p:nvGraphicFramePr>
        <p:xfrm>
          <a:off x="107504" y="1995686"/>
          <a:ext cx="8928993" cy="248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07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778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Период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Дни недели</a:t>
                      </a:r>
                    </a:p>
                    <a:p>
                      <a:pPr algn="ctr"/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Время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Институты / УК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i="0" dirty="0">
                          <a:solidFill>
                            <a:schemeClr val="tx1"/>
                          </a:solidFill>
                        </a:rPr>
                        <a:t>Сроки </a:t>
                      </a:r>
                      <a:r>
                        <a:rPr lang="ru-RU" sz="1000" i="0" dirty="0">
                          <a:solidFill>
                            <a:schemeClr val="tx1"/>
                          </a:solidFill>
                        </a:rPr>
                        <a:t>предоставления </a:t>
                      </a:r>
                      <a:r>
                        <a:rPr lang="ru-RU" sz="1200" i="0" dirty="0">
                          <a:solidFill>
                            <a:schemeClr val="tx1"/>
                          </a:solidFill>
                        </a:rPr>
                        <a:t>информации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 </a:t>
                      </a:r>
                      <a:r>
                        <a:rPr lang="ru-RU" dirty="0" smtClean="0"/>
                        <a:t>10.02 </a:t>
                      </a:r>
                      <a:r>
                        <a:rPr lang="ru-RU" dirty="0"/>
                        <a:t>по </a:t>
                      </a:r>
                      <a:r>
                        <a:rPr lang="ru-RU" dirty="0" smtClean="0"/>
                        <a:t>28.02.2025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ru-RU" b="1" cap="all" baseline="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b="1" cap="all" baseline="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Вторник, среда, четверг</a:t>
                      </a:r>
                    </a:p>
                    <a:p>
                      <a:pPr algn="ctr"/>
                      <a:endParaRPr lang="ru-RU" b="1" cap="all" baseline="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b="1" cap="all" baseline="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 10.00 до 15.30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/>
                        <a:t>ИГДиГ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До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03.02.2025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376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 </a:t>
                      </a:r>
                      <a:r>
                        <a:rPr lang="ru-RU" dirty="0" smtClean="0"/>
                        <a:t>03.03</a:t>
                      </a:r>
                      <a:r>
                        <a:rPr lang="ru-RU" dirty="0"/>
                        <a:t>. по </a:t>
                      </a:r>
                      <a:r>
                        <a:rPr lang="ru-RU" dirty="0" smtClean="0"/>
                        <a:t>28.03.2025 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/>
                        <a:t>ИИТиАС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До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03.02.2025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6682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 </a:t>
                      </a:r>
                      <a:r>
                        <a:rPr lang="ru-RU" dirty="0" smtClean="0"/>
                        <a:t>01.04</a:t>
                      </a:r>
                      <a:r>
                        <a:rPr lang="ru-RU" dirty="0"/>
                        <a:t>.</a:t>
                      </a:r>
                      <a:r>
                        <a:rPr lang="ru-RU" baseline="0" dirty="0"/>
                        <a:t> по </a:t>
                      </a:r>
                      <a:r>
                        <a:rPr lang="ru-RU" baseline="0" dirty="0" smtClean="0"/>
                        <a:t>15.04.2025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АСИ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До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03.02.2025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 16.04 по </a:t>
                      </a:r>
                      <a:r>
                        <a:rPr lang="ru-RU" dirty="0" smtClean="0"/>
                        <a:t>30.04.2025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/>
                        <a:t>ИПиТ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До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03.02.2025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 </a:t>
                      </a:r>
                      <a:r>
                        <a:rPr lang="ru-RU" dirty="0" smtClean="0"/>
                        <a:t>05.05</a:t>
                      </a:r>
                      <a:r>
                        <a:rPr lang="ru-RU" dirty="0"/>
                        <a:t>. по </a:t>
                      </a:r>
                      <a:r>
                        <a:rPr lang="ru-RU" dirty="0" smtClean="0"/>
                        <a:t>30.05.2025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b="1" cap="all" baseline="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/>
                        <a:t>ИФКЗиС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До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03.02.2025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403542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95486"/>
            <a:ext cx="8208912" cy="156966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График проведения встреч обучающихся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 представителями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4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Городского комитета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4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ветеранов войны и военной службы</a:t>
            </a:r>
          </a:p>
        </p:txBody>
      </p:sp>
    </p:spTree>
    <p:extLst>
      <p:ext uri="{BB962C8B-B14F-4D97-AF65-F5344CB8AC3E}">
        <p14:creationId xmlns:p14="http://schemas.microsoft.com/office/powerpoint/2010/main" val="3333627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Форма предоставления сведений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514557"/>
              </p:ext>
            </p:extLst>
          </p:nvPr>
        </p:nvGraphicFramePr>
        <p:xfrm>
          <a:off x="107503" y="759356"/>
          <a:ext cx="8928993" cy="3277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5502">
                  <a:extLst>
                    <a:ext uri="{9D8B030D-6E8A-4147-A177-3AD203B41FA5}">
                      <a16:colId xmlns="" xmlns:a16="http://schemas.microsoft.com/office/drawing/2014/main" val="1061529099"/>
                    </a:ext>
                  </a:extLst>
                </a:gridCol>
                <a:gridCol w="17789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7220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Институт / УК </a:t>
                      </a:r>
                    </a:p>
                    <a:p>
                      <a:pPr algn="ctr"/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Курс, группа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Дата проведения открытого занятия 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0" dirty="0" smtClean="0">
                          <a:solidFill>
                            <a:schemeClr val="tx1"/>
                          </a:solidFill>
                        </a:rPr>
                        <a:t>Время </a:t>
                      </a:r>
                      <a:r>
                        <a:rPr lang="ru-RU" i="0" dirty="0">
                          <a:solidFill>
                            <a:schemeClr val="tx1"/>
                          </a:solidFill>
                        </a:rPr>
                        <a:t>проведения открытого занятия 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dirty="0">
                          <a:solidFill>
                            <a:schemeClr val="tx1"/>
                          </a:solidFill>
                        </a:rPr>
                        <a:t>Номер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dirty="0">
                          <a:solidFill>
                            <a:schemeClr val="tx1"/>
                          </a:solidFill>
                        </a:rPr>
                        <a:t>аудитории</a:t>
                      </a:r>
                    </a:p>
                    <a:p>
                      <a:pPr algn="ctr"/>
                      <a:endParaRPr lang="ru-RU" sz="16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50" i="0" dirty="0">
                          <a:solidFill>
                            <a:schemeClr val="tx1"/>
                          </a:solidFill>
                        </a:rPr>
                        <a:t>ФИО 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50" i="0" dirty="0">
                          <a:solidFill>
                            <a:schemeClr val="tx1"/>
                          </a:solidFill>
                        </a:rPr>
                        <a:t>номер телефона </a:t>
                      </a:r>
                      <a:r>
                        <a:rPr lang="ru-RU" sz="1550" i="0" dirty="0" smtClean="0">
                          <a:solidFill>
                            <a:schemeClr val="tx1"/>
                          </a:solidFill>
                        </a:rPr>
                        <a:t>преподавателя, курирующего открытое</a:t>
                      </a:r>
                      <a:r>
                        <a:rPr lang="ru-RU" sz="1550" i="0" baseline="0" dirty="0" smtClean="0">
                          <a:solidFill>
                            <a:schemeClr val="tx1"/>
                          </a:solidFill>
                        </a:rPr>
                        <a:t> занятие в аудитории</a:t>
                      </a:r>
                      <a:endParaRPr lang="ru-RU" sz="155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59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715766"/>
            <a:ext cx="633670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Социальная работа </a:t>
            </a:r>
            <a:r>
              <a:rPr lang="ru-RU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ураторов </a:t>
            </a:r>
            <a:r>
              <a:rPr lang="ru-RU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(формирование обновленных списков социальных категорий обучающихся, посещение общежитий и др.)</a:t>
            </a:r>
            <a:endParaRPr lang="ru-RU" sz="23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</a:rPr>
              <a:t>МПиВД</a:t>
            </a:r>
            <a:r>
              <a:rPr lang="ru-RU" sz="1600" dirty="0">
                <a:solidFill>
                  <a:schemeClr val="bg1"/>
                </a:solidFill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1291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4. Социальная работа кураторов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22540" y="445426"/>
            <a:ext cx="8784976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>
              <a:defRPr/>
            </a:pP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1.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Консультации педагогов-психологов 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(Литвинова Л.Ю. (ВО), </a:t>
            </a:r>
            <a:r>
              <a:rPr lang="ru-RU" sz="1400" dirty="0" err="1" smtClean="0">
                <a:latin typeface="+mn-lt"/>
                <a:ea typeface="Cambria" pitchFamily="18" charset="0"/>
                <a:cs typeface="Calibri" pitchFamily="34" charset="0"/>
              </a:rPr>
              <a:t>Бойкова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 А.В. (СПО)). Контактные данные </a:t>
            </a:r>
            <a:r>
              <a:rPr lang="ru-RU" sz="1400" dirty="0" err="1" smtClean="0">
                <a:latin typeface="+mn-lt"/>
                <a:ea typeface="Cambria" pitchFamily="18" charset="0"/>
                <a:cs typeface="Calibri" pitchFamily="34" charset="0"/>
              </a:rPr>
              <a:t>Литвиной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 Л.Ю. - </a:t>
            </a:r>
            <a:r>
              <a:rPr lang="ru-RU" sz="1400" u="sng" dirty="0">
                <a:latin typeface="+mn-lt"/>
              </a:rPr>
              <a:t>8-913-413-07-26 (</a:t>
            </a:r>
            <a:r>
              <a:rPr lang="ru-RU" sz="1400" u="sng" dirty="0" err="1">
                <a:latin typeface="+mn-lt"/>
              </a:rPr>
              <a:t>WhatsApp</a:t>
            </a:r>
            <a:r>
              <a:rPr lang="ru-RU" sz="1400" u="sng" dirty="0">
                <a:latin typeface="+mn-lt"/>
              </a:rPr>
              <a:t>). Место </a:t>
            </a:r>
            <a:r>
              <a:rPr lang="ru-RU" sz="1400" u="sng" dirty="0" smtClean="0">
                <a:latin typeface="+mn-lt"/>
              </a:rPr>
              <a:t>консультаций- </a:t>
            </a:r>
            <a:r>
              <a:rPr lang="ru-RU" sz="1400" u="sng" dirty="0">
                <a:latin typeface="+mn-lt"/>
              </a:rPr>
              <a:t>Здравпункт (375Г</a:t>
            </a:r>
            <a:r>
              <a:rPr lang="ru-RU" sz="1400" u="sng" dirty="0" smtClean="0">
                <a:latin typeface="+mn-lt"/>
              </a:rPr>
              <a:t>).</a:t>
            </a:r>
            <a:endParaRPr lang="ru-RU" sz="1400" dirty="0" smtClean="0">
              <a:latin typeface="+mn-lt"/>
              <a:ea typeface="Cambria" pitchFamily="18" charset="0"/>
              <a:cs typeface="Calibri" pitchFamily="34" charset="0"/>
            </a:endParaRPr>
          </a:p>
          <a:p>
            <a:pPr marL="0" lvl="0" indent="0" algn="just">
              <a:defRPr/>
            </a:pPr>
            <a:endParaRPr lang="ru-RU" sz="1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0" lvl="0" indent="0" algn="just">
              <a:defRPr/>
            </a:pP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2</a:t>
            </a: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.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Оказание технической помощи студентам из числа инвалидов и лиц с ОВЗ специалиста </a:t>
            </a:r>
            <a:r>
              <a:rPr lang="ru-RU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ОВиСР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(</a:t>
            </a:r>
            <a:r>
              <a:rPr lang="ru-RU" sz="1400" dirty="0" err="1" smtClean="0">
                <a:latin typeface="+mn-lt"/>
                <a:ea typeface="Cambria" pitchFamily="18" charset="0"/>
                <a:cs typeface="Calibri" pitchFamily="34" charset="0"/>
              </a:rPr>
              <a:t>Пересадин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 Алексей Сергеевич -</a:t>
            </a:r>
            <a:r>
              <a:rPr lang="ru-RU" sz="1400" u="sng" dirty="0">
                <a:latin typeface="+mn-lt"/>
              </a:rPr>
              <a:t>8 (913)-</a:t>
            </a:r>
            <a:r>
              <a:rPr lang="ru-RU" sz="1400" u="sng" dirty="0" smtClean="0">
                <a:latin typeface="+mn-lt"/>
              </a:rPr>
              <a:t>337-5209).</a:t>
            </a:r>
            <a:endParaRPr lang="ru-RU" sz="1400" dirty="0">
              <a:latin typeface="+mn-lt"/>
            </a:endParaRPr>
          </a:p>
          <a:p>
            <a:pPr marL="0" indent="0" algn="just">
              <a:spcAft>
                <a:spcPts val="0"/>
              </a:spcAft>
              <a:defRPr/>
            </a:pPr>
            <a:r>
              <a:rPr lang="ru-RU" sz="1400" b="1" dirty="0" smtClean="0">
                <a:latin typeface="+mn-lt"/>
                <a:ea typeface="Cambria" pitchFamily="18" charset="0"/>
                <a:cs typeface="Calibri" pitchFamily="34" charset="0"/>
              </a:rPr>
              <a:t> </a:t>
            </a:r>
          </a:p>
          <a:p>
            <a:pPr marL="0" indent="0" algn="just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3.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Формирование списков студентов на оказание материальной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помощи </a:t>
            </a:r>
            <a:r>
              <a:rPr lang="ru-RU" sz="1400" u="sng" dirty="0" smtClean="0">
                <a:latin typeface="+mn-lt"/>
                <a:ea typeface="Cambria" pitchFamily="18" charset="0"/>
                <a:cs typeface="Calibri" pitchFamily="34" charset="0"/>
              </a:rPr>
              <a:t>(до 15 числа каждого месяца 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проходят заседания комиссий по назначению материальной помощи).</a:t>
            </a:r>
            <a:endParaRPr lang="ru-RU" sz="1400" dirty="0" smtClean="0"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just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4.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Обновление списков социальных категорий студентов </a:t>
            </a:r>
            <a:r>
              <a:rPr lang="ru-RU" sz="1400" b="1" dirty="0" smtClean="0">
                <a:latin typeface="+mn-lt"/>
                <a:ea typeface="Cambria" pitchFamily="18" charset="0"/>
                <a:cs typeface="Calibri" pitchFamily="34" charset="0"/>
              </a:rPr>
              <a:t>(</a:t>
            </a:r>
            <a:r>
              <a:rPr lang="ru-RU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ежемесячно</a:t>
            </a:r>
            <a:r>
              <a:rPr lang="ru-RU" sz="1400" b="1" dirty="0" smtClean="0">
                <a:latin typeface="+mn-lt"/>
                <a:ea typeface="Cambria" pitchFamily="18" charset="0"/>
                <a:cs typeface="Calibri" pitchFamily="34" charset="0"/>
              </a:rPr>
              <a:t>, </a:t>
            </a:r>
            <a:r>
              <a:rPr lang="ru-RU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9 категорий </a:t>
            </a:r>
            <a:r>
              <a:rPr lang="ru-RU" sz="1400" b="1" dirty="0" smtClean="0">
                <a:latin typeface="+mn-lt"/>
                <a:ea typeface="Cambria" pitchFamily="18" charset="0"/>
                <a:cs typeface="Calibri" pitchFamily="34" charset="0"/>
              </a:rPr>
              <a:t>обучающихся, </a:t>
            </a:r>
            <a:r>
              <a:rPr lang="ru-RU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 указанием движения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контингента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: 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академический отпуск, отчисление, поступление, появление категории).</a:t>
            </a:r>
            <a:endParaRPr lang="ru-RU" sz="1400" dirty="0" smtClean="0"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just">
              <a:spcAft>
                <a:spcPts val="0"/>
              </a:spcAft>
              <a:defRPr/>
            </a:pPr>
            <a:endParaRPr lang="ru-RU" sz="1400" b="1" dirty="0" smtClean="0"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just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5.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Посещение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общежитий 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(с обязательной фиксацией результатов посещения в специальные журналы; журналы спрашивать </a:t>
            </a:r>
            <a:r>
              <a:rPr lang="ru-RU" sz="1400" u="sng" dirty="0" smtClean="0">
                <a:latin typeface="+mn-lt"/>
                <a:ea typeface="Cambria" pitchFamily="18" charset="0"/>
                <a:cs typeface="Calibri" pitchFamily="34" charset="0"/>
              </a:rPr>
              <a:t>на вахте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).</a:t>
            </a:r>
          </a:p>
          <a:p>
            <a:pPr marL="0" indent="0" algn="just">
              <a:defRPr/>
            </a:pPr>
            <a:endParaRPr lang="ru-RU" sz="1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just">
              <a:defRPr/>
            </a:pP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6.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Профильные инструктажи студентов в области противодействия коррупции, идеологиям терроризма и экстремизма, противоправным действиям, </a:t>
            </a:r>
            <a:r>
              <a:rPr lang="ru-RU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кибермошенничеству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и т.д. 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(с </a:t>
            </a:r>
            <a:r>
              <a:rPr lang="ru-RU" sz="1400" dirty="0">
                <a:latin typeface="+mn-lt"/>
                <a:ea typeface="Cambria" pitchFamily="18" charset="0"/>
                <a:cs typeface="Calibri" pitchFamily="34" charset="0"/>
              </a:rPr>
              <a:t>обязательной фиксацией 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факта проведения инструктажей в специальных журналах или специально разработанных для этого формах). </a:t>
            </a:r>
            <a:endParaRPr lang="ru-RU" sz="1500" b="1" dirty="0" smtClean="0"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2928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4. Социальная работа кураторов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51520" y="513135"/>
            <a:ext cx="8784976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>
              <a:defRPr/>
            </a:pP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1. Журналы инструктажей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по антитеррору, корректной работе с обучающимися из числа инвалидов и лиц с ОВЗ, противостоянию 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кибермошенничеству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и т.д. х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ранятся в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ОВиСР</a:t>
            </a: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или у проректора по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МПиВД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.</a:t>
            </a:r>
          </a:p>
          <a:p>
            <a:pPr marL="0" indent="0" algn="just">
              <a:defRPr/>
            </a:pPr>
            <a:endPara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just">
              <a:defRPr/>
            </a:pP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2. Ежегодный запуск журналов инструктажей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в работу ориентирован на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сентябрь текущего учебного года.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 Все инструктажи проходят в строго установленный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график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 обязательным возвратом выданных в дирекции журналов в 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ОВиСР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.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ctr">
              <a:defRPr/>
            </a:pPr>
            <a:r>
              <a:rPr lang="ru-RU" sz="1800" b="1" cap="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Журналы инструктажей по антитеррору </a:t>
            </a:r>
          </a:p>
          <a:p>
            <a:pPr marL="0" indent="0" algn="ctr">
              <a:defRPr/>
            </a:pPr>
            <a:r>
              <a:rPr lang="ru-RU" sz="1800" b="1" u="sng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НЕ ВЕРНУЛИ </a:t>
            </a:r>
            <a:r>
              <a:rPr lang="ru-RU" sz="1800" b="1" cap="all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ИГДиГ</a:t>
            </a:r>
            <a:r>
              <a:rPr lang="ru-RU" sz="1800" b="1" cap="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и </a:t>
            </a:r>
            <a:r>
              <a:rPr lang="ru-RU" sz="1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ИПИТ.</a:t>
            </a:r>
          </a:p>
          <a:p>
            <a:pPr marL="0" indent="0" algn="ctr">
              <a:defRPr/>
            </a:pPr>
            <a:endParaRPr lang="ru-RU" sz="1800" b="1" cap="all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just">
              <a:defRPr/>
            </a:pP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17 января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– проверка информационных стендов дирекций на предмет размещения на них памяток по антитеррору.</a:t>
            </a:r>
          </a:p>
          <a:p>
            <a:pPr marL="0" indent="0" algn="just">
              <a:defRPr/>
            </a:pP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just">
              <a:defRPr/>
            </a:pP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3.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В январе 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будет подготовлен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приказ о проведении среди студентов 1 и 2 курсов профилактических лекций 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в рамках исторических дисциплин или дисциплин «</a:t>
            </a:r>
            <a:r>
              <a:rPr lang="ru-RU" sz="1400" dirty="0">
                <a:latin typeface="+mn-lt"/>
                <a:ea typeface="Cambria" pitchFamily="18" charset="0"/>
                <a:cs typeface="Calibri" pitchFamily="34" charset="0"/>
              </a:rPr>
              <a:t>Б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езопасность жизнедеятельности», «</a:t>
            </a:r>
            <a:r>
              <a:rPr lang="ru-RU" sz="1400" dirty="0" err="1" smtClean="0">
                <a:latin typeface="+mn-lt"/>
                <a:ea typeface="Cambria" pitchFamily="18" charset="0"/>
                <a:cs typeface="Calibri" pitchFamily="34" charset="0"/>
              </a:rPr>
              <a:t>Правоведени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» (</a:t>
            </a:r>
            <a:r>
              <a:rPr lang="ru-RU" sz="1400" i="1" dirty="0" smtClean="0">
                <a:latin typeface="+mn-lt"/>
                <a:ea typeface="Cambria" pitchFamily="18" charset="0"/>
                <a:cs typeface="Calibri" pitchFamily="34" charset="0"/>
              </a:rPr>
              <a:t>периодичность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 - 1 лекция в год; </a:t>
            </a:r>
            <a:r>
              <a:rPr lang="ru-RU" sz="1400" i="1" dirty="0" smtClean="0">
                <a:latin typeface="+mn-lt"/>
                <a:ea typeface="Cambria" pitchFamily="18" charset="0"/>
                <a:cs typeface="Calibri" pitchFamily="34" charset="0"/>
              </a:rPr>
              <a:t>лекторы</a:t>
            </a:r>
            <a:r>
              <a:rPr lang="ru-RU" sz="1400" dirty="0" smtClean="0">
                <a:latin typeface="+mn-lt"/>
                <a:ea typeface="Cambria" pitchFamily="18" charset="0"/>
                <a:cs typeface="Calibri" pitchFamily="34" charset="0"/>
              </a:rPr>
              <a:t> – внешние спикеры). </a:t>
            </a:r>
            <a:endParaRPr lang="ru-RU" sz="1400" dirty="0"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967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4. Социальная работа кураторов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51520" y="513135"/>
            <a:ext cx="8784976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>
              <a:defRPr/>
            </a:pP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4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.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Бесплатный проезд отличникам в муниципальном транспорте отменен с 1 января 2025 года.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just"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+mn-lt"/>
              </a:rPr>
              <a:t>Пункт 2, статья </a:t>
            </a:r>
            <a:r>
              <a:rPr lang="ru-RU" sz="1600" b="1" dirty="0">
                <a:solidFill>
                  <a:srgbClr val="C00000"/>
                </a:solidFill>
                <a:latin typeface="+mn-lt"/>
              </a:rPr>
              <a:t>1 </a:t>
            </a:r>
            <a:r>
              <a:rPr lang="ru-RU" sz="1600" b="1" dirty="0" smtClean="0">
                <a:solidFill>
                  <a:srgbClr val="C00000"/>
                </a:solidFill>
                <a:latin typeface="+mn-lt"/>
              </a:rPr>
              <a:t>Закона </a:t>
            </a:r>
            <a:r>
              <a:rPr lang="ru-RU" sz="1600" b="1" dirty="0">
                <a:solidFill>
                  <a:srgbClr val="C00000"/>
                </a:solidFill>
                <a:latin typeface="+mn-lt"/>
              </a:rPr>
              <a:t>Кемеровской области – Кузбасса от 26.12.2024 № 168-ОЗ </a:t>
            </a:r>
            <a:r>
              <a:rPr lang="ru-RU" sz="1600" b="1" i="1" dirty="0">
                <a:latin typeface="+mn-lt"/>
              </a:rPr>
              <a:t>«О внесении изменений в некоторые законодательные акты Кемеровской области, а также признании утратившим силу Закона Кемеровской области «О ежемесячной денежной выплате отдельным категориям граждан, </a:t>
            </a:r>
            <a:r>
              <a:rPr lang="ru-RU" sz="1600" b="1" i="1" dirty="0" smtClean="0">
                <a:latin typeface="+mn-lt"/>
              </a:rPr>
              <a:t>воспитывающих </a:t>
            </a:r>
            <a:r>
              <a:rPr lang="ru-RU" sz="1600" b="1" i="1" dirty="0">
                <a:latin typeface="+mn-lt"/>
              </a:rPr>
              <a:t>детей в возрасте от 1,5 до 7 лет</a:t>
            </a:r>
            <a:r>
              <a:rPr lang="ru-RU" sz="1600" b="1" i="1" dirty="0" smtClean="0">
                <a:latin typeface="+mn-lt"/>
              </a:rPr>
              <a:t>»: </a:t>
            </a:r>
          </a:p>
          <a:p>
            <a:pPr marL="0" indent="0" algn="just">
              <a:defRPr/>
            </a:pP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«С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 января 2025 года право на предоставление бесплатного проезда имеют </a:t>
            </a:r>
            <a:r>
              <a:rPr lang="ru-RU" sz="1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студенты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государственных профессиональных образовательных </a:t>
            </a:r>
            <a:r>
              <a:rPr lang="ru-RU" sz="1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организаций, подведомственных исполнительным органом Кемеровской области – Кузбасса,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обучающиеся по очной форме обучения и прошедшие промежуточную (итоговую) аттестацию по всем учебным предметам на оценку «отлично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».</a:t>
            </a:r>
          </a:p>
          <a:p>
            <a:pPr marL="0" indent="0" algn="just">
              <a:defRPr/>
            </a:pP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just"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Выданные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в июле-сентябре 2024 года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проездные отличникам 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СибГИУ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действуют до 1 марта 2025 года (по отмененному Закону). Далее их действие прекращается, а новые проездные уже не выдаются.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9867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Повестка заседания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94323" y="627534"/>
            <a:ext cx="8784976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1800" b="1" dirty="0">
                <a:solidFill>
                  <a:srgbClr val="C00000"/>
                </a:solidFill>
                <a:latin typeface="+mn-lt"/>
              </a:rPr>
              <a:t>1. </a:t>
            </a:r>
            <a:r>
              <a:rPr lang="ru-RU" sz="1800" b="1" dirty="0">
                <a:latin typeface="+mn-lt"/>
              </a:rPr>
              <a:t>Утверждение отчетов о работе кураторов и классных руководителей за первое полугодие 2024-2025 учебного года </a:t>
            </a:r>
            <a:r>
              <a:rPr lang="ru-RU" sz="1800" dirty="0">
                <a:latin typeface="+mn-lt"/>
              </a:rPr>
              <a:t>(</a:t>
            </a:r>
            <a:r>
              <a:rPr lang="ru-RU" sz="1800" i="1" dirty="0">
                <a:latin typeface="+mn-lt"/>
              </a:rPr>
              <a:t>Гордеева Л.В., проректор по </a:t>
            </a:r>
            <a:r>
              <a:rPr lang="ru-RU" sz="1800" i="1" dirty="0" err="1">
                <a:latin typeface="+mn-lt"/>
              </a:rPr>
              <a:t>МПиВД</a:t>
            </a:r>
            <a:r>
              <a:rPr lang="ru-RU" sz="1800" dirty="0">
                <a:latin typeface="+mn-lt"/>
              </a:rPr>
              <a:t>).</a:t>
            </a:r>
            <a:endParaRPr lang="ru-RU" sz="1800" dirty="0">
              <a:latin typeface="+mn-lt"/>
            </a:endParaRPr>
          </a:p>
          <a:p>
            <a:pPr algn="just"/>
            <a:r>
              <a:rPr lang="ru-RU" sz="1800" b="1" dirty="0">
                <a:solidFill>
                  <a:srgbClr val="C00000"/>
                </a:solidFill>
                <a:latin typeface="+mn-lt"/>
              </a:rPr>
              <a:t>2. </a:t>
            </a:r>
            <a:r>
              <a:rPr lang="ru-RU" sz="1800" b="1" dirty="0">
                <a:latin typeface="+mn-lt"/>
              </a:rPr>
              <a:t>Анализ промежуточных результатов зачетной недели и экзаменационной сессии обучающихся: трудности, проблемы, организация взаимодействия со студентами 1 курса </a:t>
            </a:r>
            <a:r>
              <a:rPr lang="ru-RU" sz="1800" dirty="0" smtClean="0">
                <a:latin typeface="+mn-lt"/>
              </a:rPr>
              <a:t>(</a:t>
            </a:r>
            <a:r>
              <a:rPr lang="ru-RU" sz="1800" i="1" dirty="0" smtClean="0">
                <a:latin typeface="+mn-lt"/>
              </a:rPr>
              <a:t>кураторы</a:t>
            </a:r>
            <a:r>
              <a:rPr lang="ru-RU" sz="1800" i="1" dirty="0">
                <a:latin typeface="+mn-lt"/>
              </a:rPr>
              <a:t>, классные руководители групп</a:t>
            </a:r>
            <a:r>
              <a:rPr lang="ru-RU" sz="1800" dirty="0">
                <a:latin typeface="+mn-lt"/>
              </a:rPr>
              <a:t>).</a:t>
            </a:r>
            <a:endParaRPr lang="ru-RU" sz="1800" dirty="0">
              <a:latin typeface="+mn-lt"/>
            </a:endParaRPr>
          </a:p>
          <a:p>
            <a:pPr algn="just"/>
            <a:r>
              <a:rPr lang="ru-RU" sz="1800" b="1" dirty="0">
                <a:solidFill>
                  <a:srgbClr val="C00000"/>
                </a:solidFill>
                <a:latin typeface="+mn-lt"/>
              </a:rPr>
              <a:t>3. </a:t>
            </a:r>
            <a:r>
              <a:rPr lang="ru-RU" sz="1800" b="1" dirty="0">
                <a:latin typeface="+mn-lt"/>
              </a:rPr>
              <a:t>Формирование графика встреч групп первокурсников с представителями Кузбасской митрополии и Городского совета ветеранов войны и военной службы на 2 полугодие (сроки, содержание, организация)</a:t>
            </a:r>
            <a:r>
              <a:rPr lang="ru-RU" sz="1800" dirty="0">
                <a:latin typeface="+mn-lt"/>
              </a:rPr>
              <a:t> (</a:t>
            </a:r>
            <a:r>
              <a:rPr lang="ru-RU" sz="1800" i="1" dirty="0">
                <a:latin typeface="+mn-lt"/>
              </a:rPr>
              <a:t>Гордеева Л.В., проректор по </a:t>
            </a:r>
            <a:r>
              <a:rPr lang="ru-RU" sz="1800" i="1" dirty="0" err="1">
                <a:latin typeface="+mn-lt"/>
              </a:rPr>
              <a:t>МПиВД</a:t>
            </a:r>
            <a:r>
              <a:rPr lang="ru-RU" sz="1800" dirty="0">
                <a:latin typeface="+mn-lt"/>
              </a:rPr>
              <a:t>).</a:t>
            </a:r>
            <a:endParaRPr lang="ru-RU" sz="1800" dirty="0">
              <a:latin typeface="+mn-lt"/>
            </a:endParaRPr>
          </a:p>
          <a:p>
            <a:pPr algn="just"/>
            <a:r>
              <a:rPr lang="ru-RU" sz="1800" b="1" dirty="0">
                <a:solidFill>
                  <a:srgbClr val="C00000"/>
                </a:solidFill>
                <a:latin typeface="+mn-lt"/>
              </a:rPr>
              <a:t>4. </a:t>
            </a:r>
            <a:r>
              <a:rPr lang="ru-RU" sz="1800" b="1" dirty="0">
                <a:latin typeface="+mn-lt"/>
              </a:rPr>
              <a:t>Социальная работа кураторов (формирование обновленных списков социальных категорий обучающихся, посещение общежитий и др.) </a:t>
            </a:r>
            <a:r>
              <a:rPr lang="ru-RU" sz="1800" dirty="0">
                <a:latin typeface="+mn-lt"/>
              </a:rPr>
              <a:t>(</a:t>
            </a:r>
            <a:r>
              <a:rPr lang="ru-RU" sz="1800" i="1" dirty="0">
                <a:latin typeface="+mn-lt"/>
              </a:rPr>
              <a:t>Гордеева Л.В., проректор по </a:t>
            </a:r>
            <a:r>
              <a:rPr lang="ru-RU" sz="1800" i="1" dirty="0" err="1">
                <a:latin typeface="+mn-lt"/>
              </a:rPr>
              <a:t>МПиВД</a:t>
            </a:r>
            <a:r>
              <a:rPr lang="ru-RU" sz="1800" dirty="0">
                <a:latin typeface="+mn-lt"/>
              </a:rPr>
              <a:t>).</a:t>
            </a:r>
            <a:endParaRPr lang="ru-RU" sz="1800" dirty="0">
              <a:latin typeface="+mn-lt"/>
            </a:endParaRPr>
          </a:p>
          <a:p>
            <a:pPr algn="just"/>
            <a:r>
              <a:rPr lang="ru-RU" sz="1800" b="1" dirty="0">
                <a:solidFill>
                  <a:srgbClr val="C00000"/>
                </a:solidFill>
                <a:latin typeface="+mn-lt"/>
              </a:rPr>
              <a:t>5. </a:t>
            </a:r>
            <a:r>
              <a:rPr lang="ru-RU" sz="1800" b="1" dirty="0">
                <a:latin typeface="+mn-lt"/>
              </a:rPr>
              <a:t>Разное. </a:t>
            </a:r>
            <a:endParaRPr lang="ru-RU" sz="1800" b="1" dirty="0">
              <a:effectLst/>
              <a:latin typeface="+mn-lt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641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931790"/>
            <a:ext cx="633670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ru-RU" sz="2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Разное</a:t>
            </a:r>
          </a:p>
          <a:p>
            <a:pPr algn="ctr"/>
            <a:r>
              <a:rPr lang="ru-RU" sz="2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</a:t>
            </a:r>
            <a:r>
              <a:rPr lang="ru-RU" sz="2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подготовке цикла мероприятий </a:t>
            </a:r>
          </a:p>
          <a:p>
            <a:pPr algn="ctr"/>
            <a:r>
              <a:rPr lang="ru-RU" sz="2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 Дню российского студенчества</a:t>
            </a:r>
            <a:endParaRPr lang="ru-RU" sz="2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</a:rPr>
              <a:t>МПиВД</a:t>
            </a:r>
            <a:r>
              <a:rPr lang="ru-RU" sz="1600" dirty="0">
                <a:solidFill>
                  <a:schemeClr val="bg1"/>
                </a:solidFill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38338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5</a:t>
            </a: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. О подготовке цикла мероприятий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ко Дню российского </a:t>
            </a: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студенчества</a:t>
            </a:r>
          </a:p>
          <a:p>
            <a:pPr algn="ctr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II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Зимний молодежный фестиваль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(в честь Дня российского студенчества и 95-летия </a:t>
            </a:r>
            <a:r>
              <a:rPr lang="ru-RU" sz="1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СибГИУ</a:t>
            </a: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)</a:t>
            </a:r>
            <a:endParaRPr lang="ru-RU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189131"/>
              </p:ext>
            </p:extLst>
          </p:nvPr>
        </p:nvGraphicFramePr>
        <p:xfrm>
          <a:off x="108534" y="1159466"/>
          <a:ext cx="9000997" cy="38170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0027"/>
                <a:gridCol w="2250027"/>
                <a:gridCol w="2250027"/>
                <a:gridCol w="2250916"/>
              </a:tblGrid>
              <a:tr h="9679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24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января,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СибГИУ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ул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. Кирова, 42, 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холл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главного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корпуса,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8.00 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8.30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Праздничные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поздравительные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мероприятия  (интерактивные площадки, </a:t>
                      </a:r>
                      <a:r>
                        <a:rPr lang="ru-RU" sz="900" dirty="0" smtClean="0">
                          <a:solidFill>
                            <a:schemeClr val="tx1"/>
                          </a:solidFill>
                          <a:effectLst/>
                        </a:rPr>
                        <a:t>буфетное </a:t>
                      </a: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обслуживание (пироги, блины, </a:t>
                      </a:r>
                      <a:r>
                        <a:rPr lang="ru-RU" sz="900" dirty="0" smtClean="0">
                          <a:solidFill>
                            <a:schemeClr val="tx1"/>
                          </a:solidFill>
                          <a:effectLst/>
                        </a:rPr>
                        <a:t>мандарины))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Студенты и работники </a:t>
                      </a:r>
                      <a:r>
                        <a:rPr lang="ru-RU" sz="900" dirty="0" err="1">
                          <a:solidFill>
                            <a:schemeClr val="tx1"/>
                          </a:solidFill>
                          <a:effectLst/>
                        </a:rPr>
                        <a:t>СибГИУ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500 -1000 человек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effectLst/>
                        </a:rPr>
                        <a:t>Отдел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effectLst/>
                        </a:rPr>
                        <a:t>по </a:t>
                      </a:r>
                      <a:r>
                        <a:rPr lang="ru-RU" sz="9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внеучебной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effectLst/>
                        </a:rPr>
                        <a:t>и социальной 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effectLst/>
                        </a:rPr>
                        <a:t>работе</a:t>
                      </a:r>
                      <a:endParaRPr lang="ru-RU" sz="9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effectLst/>
                        </a:rPr>
                        <a:t>Объединенный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совет обучающихся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24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января,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СибГИУ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ул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. Кирова, 42, 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блок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поточных аудиторий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11.30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– 12.00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Праздничные 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поздравительные 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мероприятия  (интерактивные площадки, творческие номера,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пироги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, блины, мандарины, безалкогольный горячий глинтвейн)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Студенты и работники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effectLst/>
                        </a:rPr>
                        <a:t>СибГИУ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500 -1000 человек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Отдел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по </a:t>
                      </a:r>
                      <a:r>
                        <a:rPr lang="ru-RU" sz="900" b="1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внеучебной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и социальной 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работе</a:t>
                      </a: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Культурный центр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97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24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января,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Ледовый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каток, Площадь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общественных мероприятий, за ТРЦ «Сити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Молл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16.00-18.30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Праздничная интерактивная площадка для студентов разных образовательных учреждений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(выступление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главы города, ректора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, организация игр, викторин, творческие номера, катание на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коньках,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бесплатный </a:t>
                      </a:r>
                      <a:r>
                        <a:rPr lang="ru-RU" sz="900" b="1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фудкорт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(блины, чай, кофе, шашлыки, плов и др.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)).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Студенты ВО и СПО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200-300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человек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Отдел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по </a:t>
                      </a:r>
                      <a:r>
                        <a:rPr lang="ru-RU" sz="900" b="1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внеучебной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и социальной 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работе</a:t>
                      </a: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Объединенный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совет обучающихся</a:t>
                      </a: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Культурный центр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07" marR="50307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747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859782"/>
            <a:ext cx="6336704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Утверждение отчетов о работе кураторов и классных руководителей за первое полугодие </a:t>
            </a:r>
            <a:r>
              <a:rPr lang="ru-RU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2024-2025 </a:t>
            </a:r>
            <a:r>
              <a:rPr lang="ru-RU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года</a:t>
            </a:r>
            <a:endParaRPr lang="ru-RU" sz="23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</a:rPr>
              <a:t>МПиВД</a:t>
            </a:r>
            <a:r>
              <a:rPr lang="ru-RU" sz="1600" dirty="0">
                <a:solidFill>
                  <a:schemeClr val="bg1"/>
                </a:solidFill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9487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1. Утверждение отчетов о работе кураторов и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классных руководителей групп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1 курса ВО и СПО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3292" y="771550"/>
            <a:ext cx="8611683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ru-RU" alt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Сданные отчеты утверждены в рабочем порядке.</a:t>
            </a:r>
          </a:p>
          <a:p>
            <a:pPr algn="ctr">
              <a:spcAft>
                <a:spcPts val="0"/>
              </a:spcAft>
              <a:defRPr/>
            </a:pPr>
            <a:r>
              <a:rPr lang="ru-RU" altLang="ru-RU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По результатам проверки отчетов и рекомендациям дирекций  лучшие кураторы дважды в  год представляются </a:t>
            </a:r>
          </a:p>
          <a:p>
            <a:pPr algn="ctr">
              <a:spcAft>
                <a:spcPts val="0"/>
              </a:spcAft>
              <a:defRPr/>
            </a:pPr>
            <a:r>
              <a:rPr lang="ru-RU" altLang="ru-RU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 награждению на ректорски</a:t>
            </a:r>
            <a:r>
              <a:rPr lang="ru-RU" altLang="ru-RU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х приемах. </a:t>
            </a:r>
            <a:endParaRPr lang="ru-RU" altLang="ru-RU" sz="1900" b="1" cap="all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sz="19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Отчеты </a:t>
            </a:r>
            <a:r>
              <a:rPr lang="ru-RU" altLang="ru-RU" sz="19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не предоставили:</a:t>
            </a:r>
          </a:p>
          <a:p>
            <a:pPr marL="457200" indent="-457200" algn="just">
              <a:spcAft>
                <a:spcPts val="0"/>
              </a:spcAft>
              <a:buAutoNum type="arabicPeriod"/>
              <a:defRPr/>
            </a:pP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Марьенко И.К., </a:t>
            </a:r>
            <a:r>
              <a:rPr lang="ru-RU" altLang="ru-RU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Полегешко</a:t>
            </a: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С.А. (ИПИТ)</a:t>
            </a:r>
            <a:endParaRPr lang="ru-RU" altLang="ru-RU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457200" indent="-457200" algn="just">
              <a:spcAft>
                <a:spcPts val="0"/>
              </a:spcAft>
              <a:buAutoNum type="arabicPeriod"/>
              <a:defRPr/>
            </a:pP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Платонова С.В. (АСИ) </a:t>
            </a:r>
            <a:r>
              <a:rPr lang="ru-RU" alt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- ???</a:t>
            </a:r>
            <a:endParaRPr lang="ru-RU" altLang="ru-RU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endParaRPr lang="ru-RU" altLang="ru-RU" sz="1900" b="1" cap="all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sz="19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Замечания к отчетам</a:t>
            </a:r>
            <a:endParaRPr lang="ru-RU" altLang="ru-RU" sz="1900" b="1" cap="all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457200" indent="-457200" algn="just">
              <a:spcAft>
                <a:spcPts val="0"/>
              </a:spcAft>
              <a:buAutoNum type="arabicPeriod"/>
              <a:defRPr/>
            </a:pPr>
            <a:r>
              <a:rPr lang="ru-RU" alt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Отчеты </a:t>
            </a: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кураторы и классные руководители предоставляют </a:t>
            </a:r>
            <a:r>
              <a:rPr lang="ru-RU" alt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самостоятельно </a:t>
            </a: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и</a:t>
            </a:r>
            <a:r>
              <a:rPr lang="ru-RU" alt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индивидуально. </a:t>
            </a:r>
            <a:endParaRPr lang="ru-RU" altLang="ru-RU" sz="19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457200" indent="-457200" algn="just">
              <a:spcAft>
                <a:spcPts val="0"/>
              </a:spcAft>
              <a:buAutoNum type="arabicPeriod"/>
              <a:defRPr/>
            </a:pP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Отчеты кураторов </a:t>
            </a:r>
            <a:r>
              <a:rPr lang="ru-RU" alt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не могут быть идентичными!!!</a:t>
            </a:r>
          </a:p>
          <a:p>
            <a:pPr marL="457200" indent="-457200" algn="just">
              <a:spcAft>
                <a:spcPts val="0"/>
              </a:spcAft>
              <a:buAutoNum type="arabicPeriod"/>
              <a:defRPr/>
            </a:pPr>
            <a:r>
              <a:rPr lang="ru-RU" alt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Отчеты </a:t>
            </a: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зачастую предоставляются </a:t>
            </a:r>
            <a:r>
              <a:rPr lang="ru-RU" alt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неразвернутыми </a:t>
            </a: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и без дат.</a:t>
            </a:r>
            <a:endParaRPr lang="ru-RU" altLang="ru-RU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4007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1. Утверждение отчетов о работе кураторов и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классных руководителей групп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1 курса ВО и СПО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3292" y="771550"/>
            <a:ext cx="8611683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defRPr/>
            </a:pPr>
            <a:endParaRPr lang="ru-RU" altLang="ru-RU" sz="1900" b="1" cap="all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sz="19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Авторы Лучших кураторских отчетов</a:t>
            </a:r>
          </a:p>
          <a:p>
            <a:pPr algn="ctr">
              <a:spcAft>
                <a:spcPts val="0"/>
              </a:spcAft>
              <a:defRPr/>
            </a:pPr>
            <a:endParaRPr lang="ru-RU" altLang="ru-RU" sz="1900" b="1" cap="all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457200" indent="-457200" algn="just">
              <a:spcAft>
                <a:spcPts val="0"/>
              </a:spcAft>
              <a:buAutoNum type="arabicPeriod"/>
              <a:defRPr/>
            </a:pPr>
            <a:r>
              <a:rPr lang="ru-RU" altLang="ru-RU" sz="19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Все </a:t>
            </a: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сдавшие отчеты кураторы </a:t>
            </a:r>
            <a:r>
              <a:rPr lang="ru-RU" alt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архитектурно-строительного института</a:t>
            </a: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(образцовый отчет – отчет И.Д. Селиванова).</a:t>
            </a:r>
          </a:p>
          <a:p>
            <a:pPr marL="457200" indent="-457200" algn="just">
              <a:spcAft>
                <a:spcPts val="0"/>
              </a:spcAft>
              <a:buAutoNum type="arabicPeriod"/>
              <a:defRPr/>
            </a:pP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Кураторы </a:t>
            </a:r>
            <a:r>
              <a:rPr lang="ru-RU" alt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института технологий устойчивого развития.</a:t>
            </a:r>
            <a:endParaRPr lang="ru-RU" altLang="ru-RU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457200" indent="-457200" algn="just">
              <a:spcAft>
                <a:spcPts val="0"/>
              </a:spcAft>
              <a:buAutoNum type="arabicPeriod"/>
              <a:defRPr/>
            </a:pPr>
            <a:r>
              <a:rPr lang="ru-RU" altLang="ru-RU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Борщинский</a:t>
            </a:r>
            <a:r>
              <a:rPr lang="ru-RU" alt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М.Ю. (институт информационных технологий и автоматизированных систем).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9934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534" y="2591878"/>
            <a:ext cx="6336704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Анализ промежуточных результатов зачетной недели и экзаменационной сессии обучающихся: трудности, проблемы, организация взаимодействия со студентами 1 курса</a:t>
            </a:r>
            <a:endParaRPr lang="ru-RU" sz="23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</a:rPr>
              <a:t>МПиВД</a:t>
            </a:r>
            <a:r>
              <a:rPr lang="ru-RU" sz="1600" dirty="0">
                <a:solidFill>
                  <a:schemeClr val="bg1"/>
                </a:solidFill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2885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2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. Анализ промежуточных результатов зачетной недели и экзаменационной сессии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3292" y="771550"/>
            <a:ext cx="8611683" cy="401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ru-RU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1</a:t>
            </a:r>
            <a:r>
              <a:rPr lang="ru-RU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. </a:t>
            </a:r>
            <a:r>
              <a:rPr lang="ru-RU" alt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Анализ результатов третьей </a:t>
            </a:r>
            <a:r>
              <a:rPr lang="ru-RU" alt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аттестации </a:t>
            </a:r>
            <a:r>
              <a:rPr lang="ru-RU" altLang="ru-RU" b="1" dirty="0" smtClean="0">
                <a:latin typeface="+mn-lt"/>
                <a:ea typeface="Cambria" pitchFamily="18" charset="0"/>
                <a:cs typeface="Calibri" pitchFamily="34" charset="0"/>
              </a:rPr>
              <a:t>(материалы в рассылке по дирекциям – </a:t>
            </a:r>
            <a:r>
              <a:rPr lang="ru-RU" alt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декабрь 2024 г.).</a:t>
            </a:r>
            <a:endParaRPr lang="ru-RU" alt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endParaRPr lang="ru-RU" alt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ctr">
              <a:spcAft>
                <a:spcPts val="0"/>
              </a:spcAft>
              <a:defRPr/>
            </a:pPr>
            <a:r>
              <a:rPr lang="ru-RU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2. </a:t>
            </a:r>
            <a:r>
              <a:rPr lang="ru-RU" alt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Анализ результатов промежуточной аттестации студентов групп СПО </a:t>
            </a:r>
          </a:p>
          <a:p>
            <a:pPr marL="0" indent="0" algn="ctr">
              <a:spcAft>
                <a:spcPts val="0"/>
              </a:spcAft>
              <a:defRPr/>
            </a:pPr>
            <a:r>
              <a:rPr lang="ru-RU" altLang="ru-RU" sz="2400" dirty="0" smtClean="0">
                <a:latin typeface="+mn-lt"/>
                <a:ea typeface="Cambria" pitchFamily="18" charset="0"/>
                <a:cs typeface="Calibri" pitchFamily="34" charset="0"/>
              </a:rPr>
              <a:t>будет представлен на ректорате </a:t>
            </a:r>
            <a:r>
              <a:rPr lang="ru-RU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16 января 2025 г. </a:t>
            </a:r>
          </a:p>
          <a:p>
            <a:pPr marL="0" indent="0" algn="ctr">
              <a:spcAft>
                <a:spcPts val="0"/>
              </a:spcAft>
              <a:defRPr/>
            </a:pPr>
            <a:endParaRPr lang="ru-RU" altLang="ru-RU" sz="2400" b="1" dirty="0" smtClean="0">
              <a:solidFill>
                <a:srgbClr val="C00000"/>
              </a:solidFill>
              <a:latin typeface="+mn-lt"/>
              <a:ea typeface="Cambria" pitchFamily="18" charset="0"/>
              <a:cs typeface="Calibri" pitchFamily="34" charset="0"/>
            </a:endParaRPr>
          </a:p>
          <a:p>
            <a:pPr marL="0" indent="0" algn="ctr">
              <a:spcAft>
                <a:spcPts val="0"/>
              </a:spcAft>
              <a:defRPr/>
            </a:pPr>
            <a:r>
              <a:rPr lang="ru-RU" alt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Промежуточная аттестация студентов ВО </a:t>
            </a:r>
          </a:p>
          <a:p>
            <a:pPr marL="0" indent="0" algn="ctr">
              <a:spcAft>
                <a:spcPts val="0"/>
              </a:spcAft>
              <a:defRPr/>
            </a:pPr>
            <a:r>
              <a:rPr lang="ru-RU" alt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1- 3 курсов завершается </a:t>
            </a:r>
            <a:r>
              <a:rPr lang="ru-RU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31 января, </a:t>
            </a:r>
          </a:p>
          <a:p>
            <a:pPr marL="0" indent="0" algn="ctr">
              <a:spcAft>
                <a:spcPts val="0"/>
              </a:spcAft>
              <a:defRPr/>
            </a:pPr>
            <a:r>
              <a:rPr lang="ru-RU" alt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4-6 курсов – </a:t>
            </a:r>
            <a:r>
              <a:rPr lang="ru-RU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6 февраля.</a:t>
            </a:r>
            <a:endParaRPr lang="ru-RU" altLang="ru-RU" sz="19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endParaRPr lang="ru-RU" altLang="ru-RU" sz="1900" b="1" cap="all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759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534" y="2591878"/>
            <a:ext cx="633670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графика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встреч 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 первокурсников с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представителями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Кузбасской митрополии и членами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Городского комитета ветеранов войны </a:t>
            </a:r>
            <a:endParaRPr lang="ru-RU" sz="2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военной 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службы на второе полугодие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</a:rPr>
              <a:t>МПиВД</a:t>
            </a:r>
            <a:r>
              <a:rPr lang="ru-RU" sz="1600" dirty="0">
                <a:solidFill>
                  <a:schemeClr val="bg1"/>
                </a:solidFill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5474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Основания для формирования графика встреч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 представителями Кузбасской митрополии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7284" y="759356"/>
            <a:ext cx="8784976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ru-RU" altLang="ru-RU" sz="1900" b="1" dirty="0">
                <a:latin typeface="+mn-lt"/>
                <a:ea typeface="Cambria" pitchFamily="18" charset="0"/>
                <a:cs typeface="Calibri" pitchFamily="34" charset="0"/>
              </a:rPr>
              <a:t>1. Указ Президента </a:t>
            </a:r>
            <a:r>
              <a:rPr lang="ru-RU" altLang="ru-RU" sz="1900" dirty="0">
                <a:latin typeface="+mn-lt"/>
                <a:ea typeface="Cambria" pitchFamily="18" charset="0"/>
                <a:cs typeface="Calibri" pitchFamily="34" charset="0"/>
              </a:rPr>
              <a:t>РФ №809 </a:t>
            </a:r>
            <a:r>
              <a:rPr lang="ru-RU" altLang="ru-RU" sz="1900" b="1" i="1" dirty="0">
                <a:latin typeface="+mn-lt"/>
                <a:ea typeface="Cambria" pitchFamily="18" charset="0"/>
                <a:cs typeface="Calibri" pitchFamily="34" charset="0"/>
              </a:rPr>
              <a:t>«Об утверждении основ государственной политики по сохранению и укреплению традиционных российских </a:t>
            </a:r>
            <a:r>
              <a:rPr lang="ru-RU" altLang="ru-RU" sz="1900" b="1" i="1" u="sng" dirty="0">
                <a:latin typeface="+mn-lt"/>
                <a:ea typeface="Cambria" pitchFamily="18" charset="0"/>
                <a:cs typeface="Calibri" pitchFamily="34" charset="0"/>
              </a:rPr>
              <a:t>духовно-нравственных</a:t>
            </a:r>
            <a:r>
              <a:rPr lang="ru-RU" altLang="ru-RU" sz="1900" b="1" i="1" dirty="0">
                <a:latin typeface="+mn-lt"/>
                <a:ea typeface="Cambria" pitchFamily="18" charset="0"/>
                <a:cs typeface="Calibri" pitchFamily="34" charset="0"/>
              </a:rPr>
              <a:t> ценностей»</a:t>
            </a:r>
            <a:r>
              <a:rPr lang="ru-RU" altLang="ru-RU" sz="1900" dirty="0">
                <a:latin typeface="+mn-lt"/>
                <a:ea typeface="Cambria" pitchFamily="18" charset="0"/>
                <a:cs typeface="Calibri" pitchFamily="34" charset="0"/>
              </a:rPr>
              <a:t> от 9. 11. 2022 г. </a:t>
            </a:r>
          </a:p>
          <a:p>
            <a:pPr algn="ctr">
              <a:spcAft>
                <a:spcPts val="0"/>
              </a:spcAft>
              <a:defRPr/>
            </a:pPr>
            <a:r>
              <a:rPr lang="ru-RU" altLang="ru-RU" sz="1900" b="1" dirty="0">
                <a:latin typeface="+mn-lt"/>
                <a:ea typeface="Cambria" pitchFamily="18" charset="0"/>
                <a:cs typeface="Calibri" pitchFamily="34" charset="0"/>
              </a:rPr>
              <a:t>2. </a:t>
            </a:r>
            <a:r>
              <a:rPr lang="ru-RU" altLang="ru-RU" sz="1900" b="1" dirty="0" smtClean="0">
                <a:latin typeface="+mn-lt"/>
                <a:ea typeface="Cambria" pitchFamily="18" charset="0"/>
                <a:cs typeface="Calibri" pitchFamily="34" charset="0"/>
              </a:rPr>
              <a:t>Информационные запросы </a:t>
            </a:r>
            <a:r>
              <a:rPr lang="ru-RU" altLang="ru-RU" sz="1900" dirty="0">
                <a:latin typeface="+mn-lt"/>
                <a:ea typeface="Cambria" pitchFamily="18" charset="0"/>
                <a:cs typeface="Calibri" pitchFamily="34" charset="0"/>
              </a:rPr>
              <a:t>ответственного за взаимодействие Кузбасской митрополии с вузами, протоиерея Сергея </a:t>
            </a:r>
            <a:r>
              <a:rPr lang="ru-RU" altLang="ru-RU" sz="1900" dirty="0" err="1">
                <a:latin typeface="+mn-lt"/>
                <a:ea typeface="Cambria" pitchFamily="18" charset="0"/>
                <a:cs typeface="Calibri" pitchFamily="34" charset="0"/>
              </a:rPr>
              <a:t>Семикова</a:t>
            </a:r>
            <a:r>
              <a:rPr lang="ru-RU" altLang="ru-RU" sz="1900" dirty="0">
                <a:latin typeface="+mn-lt"/>
                <a:ea typeface="Cambria" pitchFamily="18" charset="0"/>
                <a:cs typeface="Calibri" pitchFamily="34" charset="0"/>
              </a:rPr>
              <a:t>  от 16.08. 2022 г</a:t>
            </a:r>
            <a:r>
              <a:rPr lang="ru-RU" altLang="ru-RU" sz="1900" dirty="0" smtClean="0">
                <a:latin typeface="+mn-lt"/>
                <a:ea typeface="Cambria" pitchFamily="18" charset="0"/>
                <a:cs typeface="Calibri" pitchFamily="34" charset="0"/>
              </a:rPr>
              <a:t>., а также Министерства науки, высшего образования и молодежной политики Кузбасса. </a:t>
            </a:r>
            <a:endParaRPr lang="ru-RU" altLang="ru-RU" sz="1900" dirty="0"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sz="1900" b="1" dirty="0">
                <a:latin typeface="+mn-lt"/>
                <a:ea typeface="Cambria" pitchFamily="18" charset="0"/>
                <a:cs typeface="Calibri" pitchFamily="34" charset="0"/>
              </a:rPr>
              <a:t>3. </a:t>
            </a:r>
            <a:r>
              <a:rPr lang="ru-RU" altLang="ru-RU" sz="1900" dirty="0">
                <a:latin typeface="+mn-lt"/>
                <a:ea typeface="Cambria" pitchFamily="18" charset="0"/>
                <a:cs typeface="Calibri" pitchFamily="34" charset="0"/>
              </a:rPr>
              <a:t>Ежемесячные</a:t>
            </a:r>
            <a:r>
              <a:rPr lang="ru-RU" altLang="ru-RU" sz="1900" b="1" dirty="0">
                <a:latin typeface="+mn-lt"/>
                <a:ea typeface="Cambria" pitchFamily="18" charset="0"/>
                <a:cs typeface="Calibri" pitchFamily="34" charset="0"/>
              </a:rPr>
              <a:t> министерские запросы о реализуемых компонентах Национальных целей  </a:t>
            </a:r>
            <a:r>
              <a:rPr lang="ru-RU" altLang="ru-RU" sz="1900" dirty="0">
                <a:latin typeface="+mn-lt"/>
                <a:ea typeface="Cambria" pitchFamily="18" charset="0"/>
                <a:cs typeface="Calibri" pitchFamily="34" charset="0"/>
              </a:rPr>
              <a:t>(п.2.4. Воспитание личности на основе духовно-нравственных ценностей народов РФ из Указа Президента о национальных целях развития РФ </a:t>
            </a:r>
          </a:p>
          <a:p>
            <a:pPr algn="ctr">
              <a:spcAft>
                <a:spcPts val="0"/>
              </a:spcAft>
              <a:defRPr/>
            </a:pPr>
            <a:r>
              <a:rPr lang="ru-RU" altLang="ru-RU" sz="1900" dirty="0">
                <a:latin typeface="+mn-lt"/>
                <a:ea typeface="Cambria" pitchFamily="18" charset="0"/>
                <a:cs typeface="Calibri" pitchFamily="34" charset="0"/>
              </a:rPr>
              <a:t>на период до 2030 г</a:t>
            </a:r>
            <a:r>
              <a:rPr lang="ru-RU" altLang="ru-RU" sz="1900" dirty="0" smtClean="0">
                <a:latin typeface="+mn-lt"/>
                <a:ea typeface="Cambria" pitchFamily="18" charset="0"/>
                <a:cs typeface="Calibri" pitchFamily="34" charset="0"/>
              </a:rPr>
              <a:t>.)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4543862"/>
      </p:ext>
    </p:extLst>
  </p:cSld>
  <p:clrMapOvr>
    <a:masterClrMapping/>
  </p:clrMapOvr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ibsiu_powerpoint3.potx" id="{7BE7135A-A2CE-45A9-9025-97AA320F3EC4}" vid="{2EC4D109-93C9-46B2-9753-C9ABEADADF5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2464</TotalTime>
  <Words>1769</Words>
  <Application>Microsoft Office PowerPoint</Application>
  <PresentationFormat>Экран (16:9)</PresentationFormat>
  <Paragraphs>232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sibsiu_powerpoint_theme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Гордеева Любовь Викторовна</cp:lastModifiedBy>
  <cp:revision>159</cp:revision>
  <cp:lastPrinted>2022-12-19T06:37:33Z</cp:lastPrinted>
  <dcterms:created xsi:type="dcterms:W3CDTF">2022-09-04T14:00:32Z</dcterms:created>
  <dcterms:modified xsi:type="dcterms:W3CDTF">2025-01-14T04:06:24Z</dcterms:modified>
</cp:coreProperties>
</file>