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14" r:id="rId2"/>
    <p:sldId id="315" r:id="rId3"/>
    <p:sldId id="316" r:id="rId4"/>
    <p:sldId id="317" r:id="rId5"/>
    <p:sldId id="318" r:id="rId6"/>
    <p:sldId id="322" r:id="rId7"/>
    <p:sldId id="324" r:id="rId8"/>
    <p:sldId id="323" r:id="rId9"/>
    <p:sldId id="319" r:id="rId10"/>
    <p:sldId id="320" r:id="rId11"/>
    <p:sldId id="321" r:id="rId12"/>
    <p:sldId id="325" r:id="rId13"/>
    <p:sldId id="326" r:id="rId14"/>
    <p:sldId id="301" r:id="rId15"/>
    <p:sldId id="328" r:id="rId16"/>
    <p:sldId id="329" r:id="rId17"/>
    <p:sldId id="330" r:id="rId18"/>
    <p:sldId id="332" r:id="rId19"/>
    <p:sldId id="331" r:id="rId20"/>
    <p:sldId id="303" r:id="rId21"/>
    <p:sldId id="304" r:id="rId22"/>
    <p:sldId id="311" r:id="rId23"/>
    <p:sldId id="305" r:id="rId24"/>
    <p:sldId id="333" r:id="rId25"/>
  </p:sldIdLst>
  <p:sldSz cx="9144000" cy="5143500" type="screen16x9"/>
  <p:notesSz cx="6810375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411B"/>
    <a:srgbClr val="E51956"/>
    <a:srgbClr val="0078BF"/>
    <a:srgbClr val="01A7E3"/>
    <a:srgbClr val="972982"/>
    <a:srgbClr val="BCED09"/>
    <a:srgbClr val="FF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8" autoAdjust="0"/>
    <p:restoredTop sz="94508" autoAdjust="0"/>
  </p:normalViewPr>
  <p:slideViewPr>
    <p:cSldViewPr>
      <p:cViewPr varScale="1">
        <p:scale>
          <a:sx n="147" d="100"/>
          <a:sy n="147" d="100"/>
        </p:scale>
        <p:origin x="-594" y="-1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905" cy="497683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880" y="0"/>
            <a:ext cx="2951905" cy="497683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7BA03D9F-D5CA-47C3-8688-A82E42BF3B6F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241"/>
            <a:ext cx="2951905" cy="497682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880" y="9443241"/>
            <a:ext cx="2951905" cy="497682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28F3E194-E85B-412A-91F8-85E8261B00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476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1162" cy="498853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637" y="0"/>
            <a:ext cx="2951162" cy="498853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372C7600-73F0-4C3E-8F4E-2F5349F62322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4834"/>
            <a:ext cx="5448300" cy="3914865"/>
          </a:xfrm>
          <a:prstGeom prst="rect">
            <a:avLst/>
          </a:prstGeom>
        </p:spPr>
        <p:txBody>
          <a:bodyPr vert="horz" lIns="91595" tIns="45798" rIns="91595" bIns="4579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3663"/>
            <a:ext cx="2951162" cy="498852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7637" y="9443663"/>
            <a:ext cx="2951162" cy="498852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E229E6EE-2541-4205-A416-45CEEB3ED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890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дзаголовок 2">
            <a:extLst>
              <a:ext uri="{FF2B5EF4-FFF2-40B4-BE49-F238E27FC236}">
                <a16:creationId xmlns="" xmlns:a16="http://schemas.microsoft.com/office/drawing/2014/main" id="{EFDD5391-FD71-F3F2-7D0A-EEAF88B80550}"/>
              </a:ext>
            </a:extLst>
          </p:cNvPr>
          <p:cNvSpPr txBox="1">
            <a:spLocks/>
          </p:cNvSpPr>
          <p:nvPr userDrawn="1"/>
        </p:nvSpPr>
        <p:spPr>
          <a:xfrm>
            <a:off x="467544" y="411510"/>
            <a:ext cx="1866762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Сибирский государственный индустриальный</a:t>
            </a:r>
            <a:r>
              <a:rPr lang="en-US" dirty="0"/>
              <a:t> </a:t>
            </a:r>
            <a:r>
              <a:rPr lang="ru-RU" dirty="0"/>
              <a:t>университет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6D6F5A6-F84C-0431-C2FF-0694348A847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2930748"/>
            <a:ext cx="6120581" cy="11525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3600" b="0">
                <a:solidFill>
                  <a:schemeClr val="bg1"/>
                </a:solidFill>
                <a:latin typeface="+mj-lt"/>
              </a:defRPr>
            </a:lvl1pPr>
            <a:lvl2pPr marL="457200" indent="0">
              <a:buFontTx/>
              <a:buNone/>
              <a:defRPr sz="3600"/>
            </a:lvl2pPr>
            <a:lvl3pPr marL="914400" indent="0">
              <a:buFontTx/>
              <a:buNone/>
              <a:defRPr sz="3600"/>
            </a:lvl3pPr>
            <a:lvl4pPr marL="1371600" indent="0">
              <a:buFontTx/>
              <a:buNone/>
              <a:defRPr sz="3600"/>
            </a:lvl4pPr>
            <a:lvl5pPr marL="1828800" indent="0">
              <a:buFontTx/>
              <a:buNone/>
              <a:defRPr sz="3600"/>
            </a:lvl5pPr>
          </a:lstStyle>
          <a:p>
            <a:pPr lvl="0"/>
            <a:r>
              <a:rPr lang="ru-RU" dirty="0"/>
              <a:t>Тема </a:t>
            </a:r>
            <a:br>
              <a:rPr lang="ru-RU" dirty="0"/>
            </a:br>
            <a:r>
              <a:rPr lang="ru-RU" dirty="0"/>
              <a:t>презентации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A7C02E36-CC23-C8F6-91E1-15ED78AABA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4372198"/>
            <a:ext cx="6120581" cy="431800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Имя Фамилия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нов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CFE31C1-CE49-977E-17BC-0EF5E2A3B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419622"/>
            <a:ext cx="3960440" cy="1944216"/>
          </a:xfrm>
        </p:spPr>
        <p:txBody>
          <a:bodyPr anchor="t">
            <a:noAutofit/>
          </a:bodyPr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7" name="Текст 6">
            <a:extLst>
              <a:ext uri="{FF2B5EF4-FFF2-40B4-BE49-F238E27FC236}">
                <a16:creationId xmlns="" xmlns:a16="http://schemas.microsoft.com/office/drawing/2014/main" id="{5E19C975-DBFC-E2AC-F384-3A0DBA0658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75656" y="3958793"/>
            <a:ext cx="3096344" cy="296453"/>
          </a:xfrm>
        </p:spPr>
        <p:txBody>
          <a:bodyPr anchor="b">
            <a:noAutofit/>
          </a:bodyPr>
          <a:lstStyle>
            <a:lvl1pPr marL="0" indent="0" algn="l">
              <a:lnSpc>
                <a:spcPct val="130000"/>
              </a:lnSpc>
              <a:buFontTx/>
              <a:buNone/>
              <a:defRPr sz="1200" b="0">
                <a:solidFill>
                  <a:schemeClr val="tx1"/>
                </a:solidFill>
                <a:latin typeface="Montserrat SemiBold" panose="00000700000000000000" pitchFamily="2" charset="-52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ru-RU" dirty="0"/>
              <a:t>Имя Фамилия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="" xmlns:a16="http://schemas.microsoft.com/office/drawing/2014/main" id="{C474FF64-E0E3-5372-B1B9-40ED0E5DA90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75656" y="4255246"/>
            <a:ext cx="3096344" cy="394027"/>
          </a:xfrm>
        </p:spPr>
        <p:txBody>
          <a:bodyPr anchor="t">
            <a:noAutofit/>
          </a:bodyPr>
          <a:lstStyle>
            <a:lvl1pPr marL="0" indent="0">
              <a:buFontTx/>
              <a:buNone/>
              <a:defRPr sz="9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Должность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+7 900 900 90 90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pic>
        <p:nvPicPr>
          <p:cNvPr id="28" name="Рисунок 27">
            <a:extLst>
              <a:ext uri="{FF2B5EF4-FFF2-40B4-BE49-F238E27FC236}">
                <a16:creationId xmlns="" xmlns:a16="http://schemas.microsoft.com/office/drawing/2014/main" id="{FB5509F6-7604-1408-A024-11621303FF6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2054" y="4281561"/>
            <a:ext cx="1210386" cy="367712"/>
          </a:xfrm>
          <a:prstGeom prst="rect">
            <a:avLst/>
          </a:prstGeom>
        </p:spPr>
      </p:pic>
      <p:sp>
        <p:nvSpPr>
          <p:cNvPr id="40" name="Рисунок 39">
            <a:extLst>
              <a:ext uri="{FF2B5EF4-FFF2-40B4-BE49-F238E27FC236}">
                <a16:creationId xmlns="" xmlns:a16="http://schemas.microsoft.com/office/drawing/2014/main" id="{CA4AFA66-8340-386E-D74F-4F4C18B49D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1560" y="3958793"/>
            <a:ext cx="660400" cy="69150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800"/>
            </a:lvl1pPr>
          </a:lstStyle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147330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4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676CD-639F-43FC-9778-CDDE9E58141A}" type="datetimeFigureOut">
              <a:rPr lang="ru-RU" smtClean="0"/>
              <a:pPr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8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C374D39-04C2-ED48-8100-678B4A90E3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D27BC0AB-2119-432D-509B-813F7D191012}"/>
              </a:ext>
            </a:extLst>
          </p:cNvPr>
          <p:cNvSpPr/>
          <p:nvPr/>
        </p:nvSpPr>
        <p:spPr>
          <a:xfrm>
            <a:off x="107504" y="2859782"/>
            <a:ext cx="633670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Заседание Совета кураторов </a:t>
            </a:r>
          </a:p>
          <a:p>
            <a:pPr algn="ctr"/>
            <a:r>
              <a:rPr lang="ru-RU" sz="2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и классных руководителей академических групп </a:t>
            </a:r>
          </a:p>
          <a:p>
            <a:pPr algn="ctr"/>
            <a:r>
              <a:rPr lang="ru-RU" sz="2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4 февраля 2025 г.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77617658-F08B-19EF-DB6C-E19DEC1A9C4B}"/>
              </a:ext>
            </a:extLst>
          </p:cNvPr>
          <p:cNvSpPr/>
          <p:nvPr/>
        </p:nvSpPr>
        <p:spPr>
          <a:xfrm>
            <a:off x="539552" y="4554704"/>
            <a:ext cx="54726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+mj-lt"/>
              </a:rPr>
              <a:t>Проректор по </a:t>
            </a:r>
            <a:r>
              <a:rPr lang="ru-RU" sz="1600" dirty="0" err="1">
                <a:solidFill>
                  <a:schemeClr val="bg1"/>
                </a:solidFill>
                <a:latin typeface="+mj-lt"/>
              </a:rPr>
              <a:t>МПиВД</a:t>
            </a:r>
            <a:r>
              <a:rPr lang="ru-RU" sz="1600" dirty="0">
                <a:solidFill>
                  <a:schemeClr val="bg1"/>
                </a:solidFill>
                <a:latin typeface="+mj-lt"/>
              </a:rPr>
              <a:t> Гордеева Л.В.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BAC937CE-677C-2D62-1B10-AB0DCEBA81B5}"/>
              </a:ext>
            </a:extLst>
          </p:cNvPr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3132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A091E13-D86E-9927-44C9-B6AF927DA9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D6033DE6-DB53-507D-B94B-D8D3B9982071}"/>
              </a:ext>
            </a:extLst>
          </p:cNvPr>
          <p:cNvSpPr/>
          <p:nvPr/>
        </p:nvSpPr>
        <p:spPr>
          <a:xfrm>
            <a:off x="173293" y="51470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График встреч обучающихся </a:t>
            </a:r>
            <a:r>
              <a:rPr lang="ru-RU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СибГИУ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с представителями Городского совета ветеранов войны и военной службы (2 полугодие 2024-2025 уч. г.)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939AAEC6-E5B4-B254-D1C0-13C1FCFC9108}"/>
              </a:ext>
            </a:extLst>
          </p:cNvPr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E166BA24-EEAD-FF75-5E3F-C7CDAB4170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878842"/>
              </p:ext>
            </p:extLst>
          </p:nvPr>
        </p:nvGraphicFramePr>
        <p:xfrm>
          <a:off x="251518" y="1067133"/>
          <a:ext cx="8568953" cy="3910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3867">
                  <a:extLst>
                    <a:ext uri="{9D8B030D-6E8A-4147-A177-3AD203B41FA5}">
                      <a16:colId xmlns="" xmlns:a16="http://schemas.microsoft.com/office/drawing/2014/main" val="4150132741"/>
                    </a:ext>
                  </a:extLst>
                </a:gridCol>
                <a:gridCol w="1816571">
                  <a:extLst>
                    <a:ext uri="{9D8B030D-6E8A-4147-A177-3AD203B41FA5}">
                      <a16:colId xmlns="" xmlns:a16="http://schemas.microsoft.com/office/drawing/2014/main" val="1631509804"/>
                    </a:ext>
                  </a:extLst>
                </a:gridCol>
                <a:gridCol w="1310079">
                  <a:extLst>
                    <a:ext uri="{9D8B030D-6E8A-4147-A177-3AD203B41FA5}">
                      <a16:colId xmlns="" xmlns:a16="http://schemas.microsoft.com/office/drawing/2014/main" val="1391857623"/>
                    </a:ext>
                  </a:extLst>
                </a:gridCol>
                <a:gridCol w="2343644">
                  <a:extLst>
                    <a:ext uri="{9D8B030D-6E8A-4147-A177-3AD203B41FA5}">
                      <a16:colId xmlns="" xmlns:a16="http://schemas.microsoft.com/office/drawing/2014/main" val="1434133674"/>
                    </a:ext>
                  </a:extLst>
                </a:gridCol>
                <a:gridCol w="1814792">
                  <a:extLst>
                    <a:ext uri="{9D8B030D-6E8A-4147-A177-3AD203B41FA5}">
                      <a16:colId xmlns="" xmlns:a16="http://schemas.microsoft.com/office/drawing/2014/main" val="659973281"/>
                    </a:ext>
                  </a:extLst>
                </a:gridCol>
              </a:tblGrid>
              <a:tr h="6951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Институт / УК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Дата и время проведения мероприятия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Аудитория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ФИО преподавателя в аудитории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Номер телефона преподавателя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extLst>
                  <a:ext uri="{0D108BD9-81ED-4DB2-BD59-A6C34878D82A}">
                    <a16:rowId xmlns="" xmlns:a16="http://schemas.microsoft.com/office/drawing/2014/main" val="3971822469"/>
                  </a:ext>
                </a:extLst>
              </a:tr>
              <a:tr h="5806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ИГДиГ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12 февраля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12.00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4П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Ефимова Светлана Анатольевна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8-905-964-08-37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extLst>
                  <a:ext uri="{0D108BD9-81ED-4DB2-BD59-A6C34878D82A}">
                    <a16:rowId xmlns="" xmlns:a16="http://schemas.microsoft.com/office/drawing/2014/main" val="985360096"/>
                  </a:ext>
                </a:extLst>
              </a:tr>
              <a:tr h="5806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ИИТиАС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10 марта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12.00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1П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Лактионов Сергей Андреевич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8-905-962-29-93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extLst>
                  <a:ext uri="{0D108BD9-81ED-4DB2-BD59-A6C34878D82A}">
                    <a16:rowId xmlns="" xmlns:a16="http://schemas.microsoft.com/office/drawing/2014/main" val="2794519916"/>
                  </a:ext>
                </a:extLst>
              </a:tr>
              <a:tr h="4887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АСИ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7 апреля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10.00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7П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Семина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Ирина Сергеевна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8-905-993-1314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extLst>
                  <a:ext uri="{0D108BD9-81ED-4DB2-BD59-A6C34878D82A}">
                    <a16:rowId xmlns="" xmlns:a16="http://schemas.microsoft.com/office/drawing/2014/main" val="2546349199"/>
                  </a:ext>
                </a:extLst>
              </a:tr>
              <a:tr h="5561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ИПИТ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17 апреля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12.00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439г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+mn-lt"/>
                        </a:rPr>
                        <a:t>Бурнышева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Анастасия Эдуардовна</a:t>
                      </a: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8-950-275-20-87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extLst>
                  <a:ext uri="{0D108BD9-81ED-4DB2-BD59-A6C34878D82A}">
                    <a16:rowId xmlns="" xmlns:a16="http://schemas.microsoft.com/office/drawing/2014/main" val="2652806529"/>
                  </a:ext>
                </a:extLst>
              </a:tr>
              <a:tr h="968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effectLst/>
                          <a:latin typeface="+mn-lt"/>
                        </a:rPr>
                        <a:t>ИФКЗиС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14 мая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12.00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201г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Серкова Татьяна Юрьевна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    </a:t>
                      </a:r>
                      <a:r>
                        <a:rPr lang="ru-RU" sz="1400" dirty="0" err="1">
                          <a:effectLst/>
                          <a:latin typeface="+mn-lt"/>
                        </a:rPr>
                        <a:t>Руковишников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 Александр Викторович    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89043792800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89234614302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45" marR="39245" marT="0" marB="0"/>
                </a:tc>
                <a:extLst>
                  <a:ext uri="{0D108BD9-81ED-4DB2-BD59-A6C34878D82A}">
                    <a16:rowId xmlns="" xmlns:a16="http://schemas.microsoft.com/office/drawing/2014/main" val="1372392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4175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56F172F-6D82-E689-2C6C-E89AEAEBA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E8E875A5-B1F3-A0BE-972F-2B515992B824}"/>
              </a:ext>
            </a:extLst>
          </p:cNvPr>
          <p:cNvSpPr/>
          <p:nvPr/>
        </p:nvSpPr>
        <p:spPr>
          <a:xfrm>
            <a:off x="173293" y="51470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График встреч обучающихся </a:t>
            </a:r>
            <a:r>
              <a:rPr lang="ru-RU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СибГИУ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с представителями Кузбасской митрополии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(2 полугодие 2024-2025 уч. г.)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6568DE36-F1D5-CA99-CB22-3C3E3CBD9950}"/>
              </a:ext>
            </a:extLst>
          </p:cNvPr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942117"/>
              </p:ext>
            </p:extLst>
          </p:nvPr>
        </p:nvGraphicFramePr>
        <p:xfrm>
          <a:off x="107504" y="1090442"/>
          <a:ext cx="8838728" cy="38732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4285"/>
                <a:gridCol w="1484027"/>
                <a:gridCol w="2013232"/>
                <a:gridCol w="2076008"/>
                <a:gridCol w="1941176"/>
              </a:tblGrid>
              <a:tr h="442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+mn-lt"/>
                        </a:rPr>
                        <a:t>Институт / УК</a:t>
                      </a:r>
                      <a:endParaRPr lang="ru-RU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+mn-lt"/>
                        </a:rPr>
                        <a:t>Дата и время проведения мероприятия</a:t>
                      </a:r>
                      <a:endParaRPr lang="ru-RU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+mn-lt"/>
                        </a:rPr>
                        <a:t>Аудитория</a:t>
                      </a:r>
                      <a:endParaRPr lang="ru-RU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+mn-lt"/>
                        </a:rPr>
                        <a:t>ФИО преподавателя</a:t>
                      </a:r>
                      <a:endParaRPr lang="ru-RU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Номер телефона преподавателя</a:t>
                      </a:r>
                      <a:endParaRPr lang="ru-RU" sz="13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</a:tr>
              <a:tr h="442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УК</a:t>
                      </a:r>
                      <a:endParaRPr lang="ru-RU" sz="13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+mn-lt"/>
                        </a:rPr>
                        <a:t>10 февраля, </a:t>
                      </a:r>
                      <a:endParaRPr lang="ru-RU" sz="1300" dirty="0" smtClean="0"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+mn-lt"/>
                        </a:rPr>
                        <a:t>12.00</a:t>
                      </a:r>
                      <a:endParaRPr lang="ru-RU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+mn-lt"/>
                        </a:rPr>
                        <a:t>535г</a:t>
                      </a:r>
                      <a:endParaRPr lang="ru-RU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+mn-lt"/>
                        </a:rPr>
                        <a:t>Безрук </a:t>
                      </a:r>
                      <a:r>
                        <a:rPr lang="ru-RU" sz="1300" dirty="0" smtClean="0">
                          <a:effectLst/>
                          <a:latin typeface="+mn-lt"/>
                        </a:rPr>
                        <a:t>Оксана </a:t>
                      </a:r>
                      <a:r>
                        <a:rPr lang="ru-RU" sz="1300" dirty="0">
                          <a:effectLst/>
                          <a:latin typeface="+mn-lt"/>
                        </a:rPr>
                        <a:t>Владимировна </a:t>
                      </a:r>
                      <a:endParaRPr lang="ru-RU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+mn-lt"/>
                        </a:rPr>
                        <a:t>89050685588</a:t>
                      </a:r>
                      <a:endParaRPr lang="ru-RU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</a:tr>
              <a:tr h="442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ИПО</a:t>
                      </a:r>
                      <a:endParaRPr lang="ru-RU" sz="13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11 марта,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12.00</a:t>
                      </a:r>
                      <a:endParaRPr lang="ru-RU" sz="13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263Г</a:t>
                      </a:r>
                      <a:endParaRPr lang="ru-RU" sz="13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 smtClean="0">
                          <a:effectLst/>
                          <a:latin typeface="+mn-lt"/>
                        </a:rPr>
                        <a:t>Бурнышева</a:t>
                      </a:r>
                      <a:r>
                        <a:rPr lang="ru-RU" sz="130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300" dirty="0" smtClean="0">
                          <a:effectLst/>
                          <a:latin typeface="+mn-lt"/>
                        </a:rPr>
                        <a:t>Анастасия </a:t>
                      </a:r>
                      <a:r>
                        <a:rPr lang="ru-RU" sz="1300" dirty="0">
                          <a:effectLst/>
                          <a:latin typeface="+mn-lt"/>
                        </a:rPr>
                        <a:t>Эдуардовна </a:t>
                      </a:r>
                      <a:endParaRPr lang="ru-RU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+mn-lt"/>
                        </a:rPr>
                        <a:t>89502752087</a:t>
                      </a:r>
                      <a:endParaRPr lang="ru-RU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</a:tr>
              <a:tr h="442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ИПО</a:t>
                      </a:r>
                      <a:endParaRPr lang="ru-RU" sz="13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21 марта,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10.00</a:t>
                      </a:r>
                      <a:endParaRPr lang="ru-RU" sz="13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439Г</a:t>
                      </a:r>
                      <a:endParaRPr lang="ru-RU" sz="13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+mn-lt"/>
                        </a:rPr>
                        <a:t>Филенко Кристина Владимировна </a:t>
                      </a:r>
                      <a:endParaRPr lang="ru-RU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+mn-lt"/>
                        </a:rPr>
                        <a:t>89511890354</a:t>
                      </a:r>
                      <a:endParaRPr lang="ru-RU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</a:tr>
              <a:tr h="442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ИПО</a:t>
                      </a:r>
                      <a:endParaRPr lang="ru-RU" sz="13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28 марта,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10.00</a:t>
                      </a:r>
                      <a:endParaRPr lang="ru-RU" sz="13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439Г</a:t>
                      </a:r>
                      <a:endParaRPr lang="ru-RU" sz="13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+mn-lt"/>
                        </a:rPr>
                        <a:t>Филенко Кристина Владимировна </a:t>
                      </a:r>
                      <a:endParaRPr lang="ru-RU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+mn-lt"/>
                        </a:rPr>
                        <a:t>89511890354</a:t>
                      </a:r>
                      <a:endParaRPr lang="ru-RU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</a:tr>
              <a:tr h="442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ИМиМ</a:t>
                      </a:r>
                      <a:endParaRPr lang="ru-RU" sz="13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2 апреля,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13.00</a:t>
                      </a:r>
                      <a:endParaRPr lang="ru-RU" sz="13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329м</a:t>
                      </a:r>
                      <a:endParaRPr lang="ru-RU" sz="13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Старикова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Дарья Андреевна</a:t>
                      </a:r>
                      <a:endParaRPr lang="ru-RU" sz="13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+mn-lt"/>
                        </a:rPr>
                        <a:t>89049618159</a:t>
                      </a:r>
                      <a:endParaRPr lang="ru-RU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</a:tr>
              <a:tr h="442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ИМиМ</a:t>
                      </a:r>
                      <a:endParaRPr lang="ru-RU" sz="13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8 апреля,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13.00</a:t>
                      </a:r>
                      <a:endParaRPr lang="ru-RU" sz="13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329м</a:t>
                      </a:r>
                      <a:endParaRPr lang="ru-RU" sz="13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Архипова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Алина Дмитриевна</a:t>
                      </a:r>
                      <a:endParaRPr lang="ru-RU" sz="13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+mn-lt"/>
                        </a:rPr>
                        <a:t>89043707289</a:t>
                      </a:r>
                      <a:endParaRPr lang="ru-RU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</a:tr>
              <a:tr h="2951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ИТУР</a:t>
                      </a:r>
                      <a:endParaRPr lang="ru-RU" sz="13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7 мая,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8.30</a:t>
                      </a:r>
                      <a:endParaRPr lang="ru-RU" sz="13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+mn-lt"/>
                        </a:rPr>
                        <a:t>639гт</a:t>
                      </a:r>
                      <a:endParaRPr lang="ru-RU" sz="13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effectLst/>
                          <a:latin typeface="+mn-lt"/>
                        </a:rPr>
                        <a:t>Самохвалова</a:t>
                      </a:r>
                      <a:r>
                        <a:rPr lang="ru-RU" sz="1300" dirty="0">
                          <a:effectLst/>
                          <a:latin typeface="+mn-lt"/>
                        </a:rPr>
                        <a:t> </a:t>
                      </a:r>
                      <a:endParaRPr lang="ru-RU" sz="1300" dirty="0" smtClean="0"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+mn-lt"/>
                        </a:rPr>
                        <a:t>Ольга </a:t>
                      </a:r>
                      <a:r>
                        <a:rPr lang="ru-RU" sz="1300" dirty="0">
                          <a:effectLst/>
                          <a:latin typeface="+mn-lt"/>
                        </a:rPr>
                        <a:t>Сергеевна</a:t>
                      </a:r>
                      <a:endParaRPr lang="ru-RU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+mn-lt"/>
                        </a:rPr>
                        <a:t>89617100533</a:t>
                      </a:r>
                      <a:endParaRPr lang="ru-RU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5019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56F172F-6D82-E689-2C6C-E89AEAEBA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E8E875A5-B1F3-A0BE-972F-2B515992B824}"/>
              </a:ext>
            </a:extLst>
          </p:cNvPr>
          <p:cNvSpPr/>
          <p:nvPr/>
        </p:nvSpPr>
        <p:spPr>
          <a:xfrm>
            <a:off x="173293" y="51470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Цикл профилактических лекций для обучающихся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на 2 полугодие 2024-2025 </a:t>
            </a:r>
            <a:r>
              <a:rPr lang="ru-RU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уч.г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. 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6568DE36-F1D5-CA99-CB22-3C3E3CBD9950}"/>
              </a:ext>
            </a:extLst>
          </p:cNvPr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82864"/>
              </p:ext>
            </p:extLst>
          </p:nvPr>
        </p:nvGraphicFramePr>
        <p:xfrm>
          <a:off x="173293" y="784008"/>
          <a:ext cx="8575171" cy="410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4506"/>
                <a:gridCol w="1850090"/>
                <a:gridCol w="1480072"/>
                <a:gridCol w="1332065"/>
                <a:gridCol w="1538438"/>
              </a:tblGrid>
              <a:tr h="442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Тематика</a:t>
                      </a:r>
                      <a:r>
                        <a:rPr lang="ru-RU" sz="10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лекции, мероприятия; ФИО спикера, организатора</a:t>
                      </a:r>
                      <a:endParaRPr lang="ru-RU" sz="10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</a:rPr>
                        <a:t>Институт / УК</a:t>
                      </a:r>
                      <a:endParaRPr lang="ru-RU" sz="10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</a:rPr>
                        <a:t>Дата и время проведения мероприятия</a:t>
                      </a:r>
                      <a:endParaRPr lang="ru-RU" sz="10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</a:rPr>
                        <a:t>Аудитория, место</a:t>
                      </a:r>
                      <a:r>
                        <a:rPr lang="ru-RU" sz="10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</a:rPr>
                        <a:t> проведения</a:t>
                      </a:r>
                      <a:endParaRPr lang="ru-RU" sz="10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</a:rPr>
                        <a:t>ФИО </a:t>
                      </a:r>
                      <a:r>
                        <a:rPr lang="ru-RU" sz="100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</a:rPr>
                        <a:t>преподавателя в</a:t>
                      </a:r>
                      <a:r>
                        <a:rPr lang="ru-RU" sz="10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</a:rPr>
                        <a:t> аудитории / сопровождающего</a:t>
                      </a:r>
                      <a:endParaRPr lang="ru-RU" sz="10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</a:tr>
              <a:tr h="442705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Встреча ветеранов боевых действий,</a:t>
                      </a:r>
                      <a:r>
                        <a:rPr lang="ru-RU" sz="1000" baseline="0" dirty="0" smtClean="0"/>
                        <a:t> участников СВО с активистами профкома и студентами ВО. Возложение цветов к Мемориалу-музею  боевой и трудовой славы Кузнецких металлургов в Великой Отечественной войне</a:t>
                      </a:r>
                    </a:p>
                    <a:p>
                      <a:pPr algn="ctr"/>
                      <a:r>
                        <a:rPr lang="ru-RU" sz="1000" i="1" baseline="0" dirty="0" smtClean="0"/>
                        <a:t>Количество участников от вуза: 10 человек</a:t>
                      </a:r>
                      <a:endParaRPr lang="ru-RU" sz="1000" i="1" dirty="0"/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 smtClean="0"/>
                        <a:t>ИМиМ</a:t>
                      </a:r>
                      <a:endParaRPr lang="ru-RU" sz="1200" dirty="0"/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19 февраля</a:t>
                      </a:r>
                    </a:p>
                    <a:p>
                      <a:pPr algn="ctr"/>
                      <a:r>
                        <a:rPr lang="ru-RU" sz="1200" dirty="0" smtClean="0"/>
                        <a:t>11.00</a:t>
                      </a:r>
                      <a:endParaRPr lang="ru-RU" sz="1200" dirty="0"/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г. Новокузнецк,</a:t>
                      </a:r>
                      <a:r>
                        <a:rPr lang="ru-RU" sz="1000" baseline="0" dirty="0" smtClean="0"/>
                        <a:t> пл. Побед, 8, помещение профкома ППО «Кузнецкие металлурги» ГМПР.</a:t>
                      </a:r>
                      <a:endParaRPr lang="ru-RU" sz="1000" dirty="0"/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Определить </a:t>
                      </a:r>
                    </a:p>
                    <a:p>
                      <a:pPr algn="ctr"/>
                      <a:r>
                        <a:rPr lang="ru-RU" sz="1200" dirty="0" smtClean="0"/>
                        <a:t>в дирекции</a:t>
                      </a:r>
                      <a:endParaRPr lang="ru-RU" sz="1200" dirty="0"/>
                    </a:p>
                  </a:txBody>
                  <a:tcPr marL="41246" marR="41246" marT="0" marB="0"/>
                </a:tc>
              </a:tr>
              <a:tr h="442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Основные агенты и источники фальсификации отечественной истории. Радикальное неоязычество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i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Спикер</a:t>
                      </a:r>
                      <a:r>
                        <a:rPr lang="ru-RU" sz="9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9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Шиллер В.В., Координационный центр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КО-Кузбасса</a:t>
                      </a:r>
                      <a:endParaRPr lang="ru-RU" sz="9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24 февраля</a:t>
                      </a:r>
                      <a:endParaRPr lang="ru-RU" sz="1200" dirty="0"/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41246" marR="41246" marT="0" marB="0"/>
                </a:tc>
              </a:tr>
              <a:tr h="442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Социально-политические</a:t>
                      </a:r>
                      <a:r>
                        <a:rPr lang="ru-RU" sz="9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последствия распространения идей радикального неоязычества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i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Спикер</a:t>
                      </a:r>
                      <a:r>
                        <a:rPr lang="ru-RU" sz="9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9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Шиллер В.В.</a:t>
                      </a:r>
                      <a:endParaRPr lang="ru-RU" sz="9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10 марта</a:t>
                      </a:r>
                      <a:endParaRPr lang="ru-RU" sz="1200" dirty="0"/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41246" marR="41246" marT="0" marB="0"/>
                </a:tc>
              </a:tr>
              <a:tr h="442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Радикальные </a:t>
                      </a:r>
                      <a:r>
                        <a:rPr lang="ru-RU" sz="9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неоязыческие</a:t>
                      </a:r>
                      <a:r>
                        <a:rPr lang="ru-RU" sz="9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организации современной России</a:t>
                      </a:r>
                      <a:endParaRPr lang="ru-RU" sz="900" baseline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i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Спикер</a:t>
                      </a:r>
                      <a:r>
                        <a:rPr lang="ru-RU" sz="9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9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Шиллер В.В.</a:t>
                      </a:r>
                      <a:endParaRPr lang="ru-RU" sz="9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14 мая </a:t>
                      </a:r>
                      <a:endParaRPr lang="ru-RU" sz="1200" dirty="0"/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41246" marR="41246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41246" marR="4124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17050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56F172F-6D82-E689-2C6C-E89AEAEBA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E8E875A5-B1F3-A0BE-972F-2B515992B824}"/>
              </a:ext>
            </a:extLst>
          </p:cNvPr>
          <p:cNvSpPr/>
          <p:nvPr/>
        </p:nvSpPr>
        <p:spPr>
          <a:xfrm>
            <a:off x="173293" y="51470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Агитационные кампании студенческих строительных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и педагогических отрядов 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6568DE36-F1D5-CA99-CB22-3C3E3CBD9950}"/>
              </a:ext>
            </a:extLst>
          </p:cNvPr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8F6F1D94-E35B-24BF-F6B2-05665619D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293" y="775663"/>
            <a:ext cx="8611683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Основания для проведения агитационных кампаний</a:t>
            </a:r>
          </a:p>
          <a:p>
            <a:r>
              <a:rPr lang="ru-RU" sz="1600" b="1" dirty="0" smtClean="0">
                <a:solidFill>
                  <a:srgbClr val="C00000"/>
                </a:solidFill>
                <a:latin typeface="+mn-lt"/>
              </a:rPr>
              <a:t>1. </a:t>
            </a:r>
            <a:r>
              <a:rPr lang="ru-RU" sz="1600" dirty="0" smtClean="0">
                <a:latin typeface="+mn-lt"/>
              </a:rPr>
              <a:t>65-летие студенческих отрядов в России</a:t>
            </a:r>
          </a:p>
          <a:p>
            <a:r>
              <a:rPr lang="ru-RU" sz="1600" b="1" dirty="0" smtClean="0">
                <a:solidFill>
                  <a:srgbClr val="C00000"/>
                </a:solidFill>
                <a:latin typeface="+mn-lt"/>
              </a:rPr>
              <a:t>2. </a:t>
            </a:r>
            <a:r>
              <a:rPr lang="ru-RU" sz="1600" dirty="0" smtClean="0">
                <a:latin typeface="+mn-lt"/>
              </a:rPr>
              <a:t>95-летие </a:t>
            </a:r>
            <a:r>
              <a:rPr lang="ru-RU" sz="1600" dirty="0" err="1" smtClean="0">
                <a:latin typeface="+mn-lt"/>
              </a:rPr>
              <a:t>СибГИУ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smtClean="0">
                <a:latin typeface="+mn-lt"/>
              </a:rPr>
              <a:t>и  юбилейный год отрядов </a:t>
            </a:r>
            <a:r>
              <a:rPr lang="ru-RU" sz="1600" dirty="0" err="1" smtClean="0">
                <a:latin typeface="+mn-lt"/>
              </a:rPr>
              <a:t>СибГИУ</a:t>
            </a:r>
            <a:endParaRPr lang="ru-RU" sz="1600" dirty="0" smtClean="0">
              <a:latin typeface="+mn-lt"/>
            </a:endParaRPr>
          </a:p>
          <a:p>
            <a:r>
              <a:rPr lang="ru-RU" sz="1600" b="1" dirty="0" smtClean="0">
                <a:solidFill>
                  <a:srgbClr val="C00000"/>
                </a:solidFill>
                <a:latin typeface="+mn-lt"/>
              </a:rPr>
              <a:t>3. </a:t>
            </a:r>
            <a:r>
              <a:rPr lang="ru-RU" sz="1600" dirty="0" err="1" smtClean="0">
                <a:latin typeface="+mn-lt"/>
              </a:rPr>
              <a:t>СибГИУ</a:t>
            </a:r>
            <a:r>
              <a:rPr lang="ru-RU" sz="1600" dirty="0" smtClean="0">
                <a:latin typeface="+mn-lt"/>
              </a:rPr>
              <a:t> – городская площадка для подготовки вожатых как представителей профессии</a:t>
            </a:r>
          </a:p>
          <a:p>
            <a:r>
              <a:rPr lang="ru-RU" sz="1600" b="1" dirty="0" smtClean="0">
                <a:solidFill>
                  <a:srgbClr val="C00000"/>
                </a:solidFill>
                <a:latin typeface="+mn-lt"/>
              </a:rPr>
              <a:t>4. </a:t>
            </a:r>
            <a:r>
              <a:rPr lang="ru-RU" sz="1600" dirty="0" smtClean="0">
                <a:latin typeface="+mn-lt"/>
              </a:rPr>
              <a:t>Запрос областного Министерства о возрождении строительных отрядов в городе Новокузнецке.</a:t>
            </a:r>
          </a:p>
          <a:p>
            <a:r>
              <a:rPr lang="ru-RU" sz="1600" b="1" dirty="0" smtClean="0">
                <a:solidFill>
                  <a:srgbClr val="C00000"/>
                </a:solidFill>
                <a:latin typeface="+mn-lt"/>
              </a:rPr>
              <a:t>5. </a:t>
            </a:r>
            <a:r>
              <a:rPr lang="ru-RU" sz="1600" dirty="0" smtClean="0">
                <a:latin typeface="+mn-lt"/>
              </a:rPr>
              <a:t>Полугодовые мониторинги федерального Министерства о подготовке студентов в области профессиональной практики вожатых и деятельности студенческих строительных отрядов на площадке университета.</a:t>
            </a:r>
            <a:endParaRPr lang="ru-RU" sz="1800" dirty="0">
              <a:latin typeface="+mn-lt"/>
            </a:endParaRPr>
          </a:p>
          <a:p>
            <a:endParaRPr lang="ru-RU" sz="1800" dirty="0" smtClean="0">
              <a:latin typeface="+mn-lt"/>
            </a:endParaRPr>
          </a:p>
          <a:p>
            <a:r>
              <a:rPr lang="ru-RU" sz="1800" dirty="0" smtClean="0">
                <a:latin typeface="+mn-lt"/>
              </a:rPr>
              <a:t>В период </a:t>
            </a:r>
            <a:r>
              <a:rPr lang="ru-RU" sz="1800" b="1" dirty="0" smtClean="0">
                <a:latin typeface="+mn-lt"/>
              </a:rPr>
              <a:t>с 10 по 28 февраля 2025 г. в ИПО, </a:t>
            </a:r>
            <a:r>
              <a:rPr lang="ru-RU" sz="1800" b="1" dirty="0" err="1" smtClean="0">
                <a:latin typeface="+mn-lt"/>
              </a:rPr>
              <a:t>ИИТиАС</a:t>
            </a:r>
            <a:r>
              <a:rPr lang="ru-RU" sz="1800" b="1" dirty="0" smtClean="0">
                <a:latin typeface="+mn-lt"/>
              </a:rPr>
              <a:t>, АСИ, ИПИТ, </a:t>
            </a:r>
            <a:r>
              <a:rPr lang="ru-RU" sz="1800" b="1" dirty="0" err="1" smtClean="0">
                <a:latin typeface="+mn-lt"/>
              </a:rPr>
              <a:t>ИФКЗиС</a:t>
            </a:r>
            <a:r>
              <a:rPr lang="ru-RU" sz="1800" dirty="0" smtClean="0">
                <a:latin typeface="+mn-lt"/>
              </a:rPr>
              <a:t> будут проведены агитационные кампании городских и областных представителей данных отрядных направлений. </a:t>
            </a:r>
            <a:endParaRPr lang="ru-RU" sz="1400" b="1" dirty="0" smtClean="0">
              <a:solidFill>
                <a:srgbClr val="C00000"/>
              </a:solidFill>
              <a:latin typeface="+mn-lt"/>
            </a:endParaRPr>
          </a:p>
          <a:p>
            <a:r>
              <a:rPr lang="ru-RU" sz="1400" b="1" dirty="0" smtClean="0">
                <a:solidFill>
                  <a:srgbClr val="C00000"/>
                </a:solidFill>
                <a:latin typeface="+mn-lt"/>
              </a:rPr>
              <a:t>Распоряжения по профилактическим лекциям и агитационным кампаниям  готовится.</a:t>
            </a:r>
          </a:p>
        </p:txBody>
      </p:sp>
    </p:spTree>
    <p:extLst>
      <p:ext uri="{BB962C8B-B14F-4D97-AF65-F5344CB8AC3E}">
        <p14:creationId xmlns:p14="http://schemas.microsoft.com/office/powerpoint/2010/main" val="4231778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2859782"/>
            <a:ext cx="63367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24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отчетов об итогах текущей и промежуточной аттестации студентов 1 курса</a:t>
            </a:r>
            <a:r>
              <a:rPr lang="ru-RU" sz="24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 проблемы, возможные решения</a:t>
            </a:r>
            <a:r>
              <a:rPr lang="ru-RU" sz="2400" i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4554704"/>
            <a:ext cx="54726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+mj-lt"/>
              </a:rPr>
              <a:t>Проректор по </a:t>
            </a:r>
            <a:r>
              <a:rPr lang="ru-RU" sz="1600" dirty="0" err="1">
                <a:solidFill>
                  <a:schemeClr val="bg1"/>
                </a:solidFill>
                <a:latin typeface="+mj-lt"/>
              </a:rPr>
              <a:t>МПиВД</a:t>
            </a:r>
            <a:r>
              <a:rPr lang="ru-RU" sz="1600" dirty="0">
                <a:solidFill>
                  <a:schemeClr val="bg1"/>
                </a:solidFill>
                <a:latin typeface="+mj-lt"/>
              </a:rPr>
              <a:t> Гордеева Л.В.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94870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56F172F-6D82-E689-2C6C-E89AEAEBA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E8E875A5-B1F3-A0BE-972F-2B515992B824}"/>
              </a:ext>
            </a:extLst>
          </p:cNvPr>
          <p:cNvSpPr/>
          <p:nvPr/>
        </p:nvSpPr>
        <p:spPr>
          <a:xfrm>
            <a:off x="173293" y="51470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Формирование отчетов об итогах текущей и промежуточной аттестации студентов 1 курса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6568DE36-F1D5-CA99-CB22-3C3E3CBD9950}"/>
              </a:ext>
            </a:extLst>
          </p:cNvPr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8F6F1D94-E35B-24BF-F6B2-05665619D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293" y="775663"/>
            <a:ext cx="8611683" cy="401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/>
            <a:r>
              <a:rPr lang="ru-RU" sz="17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1. </a:t>
            </a:r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Мониторинг результатов промежуточной аттестации студентов ВО и СПО всех курсов готовится до 3-ей недели февраля.</a:t>
            </a:r>
          </a:p>
          <a:p>
            <a:pPr marL="0" indent="0" algn="ctr"/>
            <a:endParaRPr lang="ru-RU" sz="1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ctr"/>
            <a:r>
              <a:rPr lang="ru-RU" sz="17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2. </a:t>
            </a:r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По результатам мониторинга будет сформирован </a:t>
            </a:r>
          </a:p>
          <a:p>
            <a:pPr algn="ctr"/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список групп 1 курса, </a:t>
            </a:r>
          </a:p>
          <a:p>
            <a:pPr algn="ctr"/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 которых есть академические задолженности </a:t>
            </a:r>
          </a:p>
          <a:p>
            <a:pPr algn="ctr"/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 указанием их количества.</a:t>
            </a:r>
          </a:p>
          <a:p>
            <a:pPr algn="ctr"/>
            <a:endParaRPr lang="ru-RU" sz="1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ctr"/>
            <a:r>
              <a:rPr lang="ru-RU" sz="17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3. </a:t>
            </a:r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Списки групп с задолженностями будут переданы в дирекции. </a:t>
            </a:r>
          </a:p>
          <a:p>
            <a:pPr algn="ctr"/>
            <a:endParaRPr lang="ru-RU" sz="1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ctr"/>
            <a:r>
              <a:rPr lang="ru-RU" sz="17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4. </a:t>
            </a:r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Кураторам и классным руководителям академических групп </a:t>
            </a:r>
          </a:p>
          <a:p>
            <a:pPr algn="ctr"/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 течение двух недель со дня ознакомления с результатами промежуточной аттестации студентов 1 курса подготовить анализ промежуточной аттестации курируемых групп с указанием причин неявок или </a:t>
            </a:r>
            <a:r>
              <a:rPr lang="ru-RU" sz="1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неаттестации</a:t>
            </a:r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студентов, в </a:t>
            </a:r>
            <a:r>
              <a:rPr lang="ru-RU" sz="1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т.ч</a:t>
            </a:r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 иностранных.</a:t>
            </a:r>
          </a:p>
        </p:txBody>
      </p:sp>
    </p:spTree>
    <p:extLst>
      <p:ext uri="{BB962C8B-B14F-4D97-AF65-F5344CB8AC3E}">
        <p14:creationId xmlns:p14="http://schemas.microsoft.com/office/powerpoint/2010/main" val="426622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2859782"/>
            <a:ext cx="63367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sz="2200" b="1" dirty="0">
                <a:solidFill>
                  <a:schemeClr val="bg1"/>
                </a:solidFill>
                <a:latin typeface="+mj-lt"/>
              </a:rPr>
              <a:t>Утверждение планов работы кураторов и классных руководителей академических групп </a:t>
            </a:r>
            <a:r>
              <a:rPr lang="ru-RU" sz="2200" dirty="0">
                <a:solidFill>
                  <a:schemeClr val="bg1"/>
                </a:solidFill>
                <a:latin typeface="+mj-lt"/>
              </a:rPr>
              <a:t>на второе полугодие 2024-2025 учебного </a:t>
            </a:r>
            <a:r>
              <a:rPr lang="ru-RU" sz="2200" dirty="0" smtClean="0">
                <a:solidFill>
                  <a:schemeClr val="bg1"/>
                </a:solidFill>
                <a:latin typeface="+mj-lt"/>
              </a:rPr>
              <a:t>года</a:t>
            </a:r>
            <a:endParaRPr lang="ru-RU" sz="2200" i="1" dirty="0">
              <a:solidFill>
                <a:schemeClr val="bg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4554704"/>
            <a:ext cx="54726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+mj-lt"/>
              </a:rPr>
              <a:t>Проректор по </a:t>
            </a:r>
            <a:r>
              <a:rPr lang="ru-RU" sz="1600" dirty="0" err="1">
                <a:solidFill>
                  <a:schemeClr val="bg1"/>
                </a:solidFill>
                <a:latin typeface="+mj-lt"/>
              </a:rPr>
              <a:t>МПиВД</a:t>
            </a:r>
            <a:r>
              <a:rPr lang="ru-RU" sz="1600" dirty="0">
                <a:solidFill>
                  <a:schemeClr val="bg1"/>
                </a:solidFill>
                <a:latin typeface="+mj-lt"/>
              </a:rPr>
              <a:t> Гордеева Л.В.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85493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56F172F-6D82-E689-2C6C-E89AEAEBA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E8E875A5-B1F3-A0BE-972F-2B515992B824}"/>
              </a:ext>
            </a:extLst>
          </p:cNvPr>
          <p:cNvSpPr/>
          <p:nvPr/>
        </p:nvSpPr>
        <p:spPr>
          <a:xfrm>
            <a:off x="173293" y="51470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Утверждение планов работы кураторов и классных руководителей академических групп на второе полугодие 2024-2025 г. 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6568DE36-F1D5-CA99-CB22-3C3E3CBD9950}"/>
              </a:ext>
            </a:extLst>
          </p:cNvPr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8F6F1D94-E35B-24BF-F6B2-05665619D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549" y="1203598"/>
            <a:ext cx="8611683" cy="3508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/>
            <a:r>
              <a:rPr 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1. Планы кураторов и классных руководителей утверждаем </a:t>
            </a:r>
          </a:p>
          <a:p>
            <a:pPr marL="0" indent="0" algn="ctr"/>
            <a:r>
              <a:rPr lang="ru-RU" sz="19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на весь учебный год</a:t>
            </a:r>
            <a:r>
              <a:rPr 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в сентябре текущего учебного года.</a:t>
            </a:r>
          </a:p>
          <a:p>
            <a:pPr marL="0" indent="0" algn="ctr"/>
            <a:endParaRPr lang="ru-RU" sz="19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0" indent="0" algn="ctr"/>
            <a:r>
              <a:rPr lang="ru-RU" sz="1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2. </a:t>
            </a:r>
            <a:r>
              <a:rPr 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Тем, кто предоставил планы только на полгода, необходимо </a:t>
            </a:r>
            <a:r>
              <a:rPr lang="ru-RU" sz="19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до 7 февраля </a:t>
            </a:r>
            <a:r>
              <a:rPr 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предоставить планы работы на второе полугодие.</a:t>
            </a:r>
          </a:p>
          <a:p>
            <a:pPr marL="0" indent="0" algn="ctr"/>
            <a:endParaRPr lang="ru-RU" sz="19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0" indent="0" algn="ctr"/>
            <a:r>
              <a:rPr lang="ru-RU" sz="1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3. </a:t>
            </a:r>
            <a:r>
              <a:rPr 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Отчеты о работе сдаются раз в полгода: </a:t>
            </a:r>
          </a:p>
          <a:p>
            <a:pPr marL="0" indent="0" algn="ctr"/>
            <a:r>
              <a:rPr lang="ru-RU" sz="19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а) </a:t>
            </a:r>
            <a:r>
              <a:rPr 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 декабре - за работу в течение семестра; </a:t>
            </a:r>
          </a:p>
          <a:p>
            <a:pPr marL="0" indent="0" algn="ctr"/>
            <a:r>
              <a:rPr lang="ru-RU" sz="19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б) </a:t>
            </a:r>
            <a:r>
              <a:rPr 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 мае – за работу в течение года.</a:t>
            </a:r>
          </a:p>
          <a:p>
            <a:pPr marL="0" indent="0" algn="ctr"/>
            <a:endParaRPr lang="ru-RU" sz="1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0" indent="0" algn="ctr"/>
            <a:endParaRPr lang="ru-RU" sz="17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0" indent="0" algn="ctr"/>
            <a:endParaRPr lang="ru-RU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088841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2859782"/>
            <a:ext cx="63367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5. Перечень </a:t>
            </a:r>
            <a:r>
              <a:rPr lang="ru-RU" sz="2400" b="1" dirty="0" err="1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внеучебных</a:t>
            </a:r>
            <a:r>
              <a:rPr lang="ru-RU" sz="24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активностей для обучающихся </a:t>
            </a:r>
            <a:endParaRPr lang="ru-RU" sz="2400" b="1" dirty="0" smtClean="0">
              <a:solidFill>
                <a:schemeClr val="bg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2400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второе полугодие текущего учебного </a:t>
            </a:r>
            <a:r>
              <a:rPr lang="ru-RU" sz="2400" dirty="0" smtClean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года</a:t>
            </a:r>
            <a:endParaRPr lang="ru-RU" sz="2400" dirty="0">
              <a:solidFill>
                <a:schemeClr val="bg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4554704"/>
            <a:ext cx="54726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+mj-lt"/>
              </a:rPr>
              <a:t>Проректор по </a:t>
            </a:r>
            <a:r>
              <a:rPr lang="ru-RU" sz="1600" dirty="0" err="1">
                <a:solidFill>
                  <a:schemeClr val="bg1"/>
                </a:solidFill>
                <a:latin typeface="+mj-lt"/>
              </a:rPr>
              <a:t>МПиВД</a:t>
            </a:r>
            <a:r>
              <a:rPr lang="ru-RU" sz="1600" dirty="0">
                <a:solidFill>
                  <a:schemeClr val="bg1"/>
                </a:solidFill>
                <a:latin typeface="+mj-lt"/>
              </a:rPr>
              <a:t> Гордеева Л.В.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80287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293" y="51470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5. Перечень 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основных </a:t>
            </a:r>
            <a:r>
              <a:rPr lang="ru-RU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внеучебных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 мероприятий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на второе полугодие 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2024-2025 г. 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36781" y="749181"/>
            <a:ext cx="8611683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Aft>
                <a:spcPts val="0"/>
              </a:spcAft>
              <a:defRPr/>
            </a:pPr>
            <a:r>
              <a:rPr lang="ru-RU" altLang="ru-RU" sz="1600" b="1" dirty="0">
                <a:latin typeface="+mn-lt"/>
                <a:ea typeface="Cambria" pitchFamily="18" charset="0"/>
                <a:cs typeface="Calibri" pitchFamily="34" charset="0"/>
              </a:rPr>
              <a:t>1. </a:t>
            </a:r>
            <a:r>
              <a:rPr lang="ru-RU" altLang="ru-RU" sz="1600" b="1" i="1" dirty="0">
                <a:latin typeface="+mn-lt"/>
                <a:ea typeface="Cambria" pitchFamily="18" charset="0"/>
                <a:cs typeface="Calibri" pitchFamily="34" charset="0"/>
              </a:rPr>
              <a:t>Цикл патриотических мероприятий</a:t>
            </a:r>
            <a:r>
              <a:rPr lang="ru-RU" altLang="ru-RU" sz="1600" dirty="0">
                <a:latin typeface="+mn-lt"/>
                <a:ea typeface="Cambria" pitchFamily="18" charset="0"/>
                <a:cs typeface="Calibri" pitchFamily="34" charset="0"/>
              </a:rPr>
              <a:t>, приуроченных к памятным датам </a:t>
            </a:r>
            <a:r>
              <a:rPr lang="ru-RU" altLang="ru-RU" sz="1600" b="1" i="1" dirty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(15 февраля, </a:t>
            </a:r>
            <a:r>
              <a:rPr lang="ru-RU" altLang="ru-RU" sz="1600" b="1" i="1" dirty="0" smtClean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21 </a:t>
            </a:r>
            <a:r>
              <a:rPr lang="ru-RU" altLang="ru-RU" sz="1600" b="1" i="1" dirty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февраля).</a:t>
            </a:r>
          </a:p>
          <a:p>
            <a:pPr algn="just">
              <a:spcAft>
                <a:spcPts val="0"/>
              </a:spcAft>
              <a:defRPr/>
            </a:pPr>
            <a:r>
              <a:rPr lang="ru-RU" altLang="ru-RU" sz="1600" b="1" dirty="0">
                <a:latin typeface="+mn-lt"/>
                <a:ea typeface="Cambria" pitchFamily="18" charset="0"/>
                <a:cs typeface="Calibri" pitchFamily="34" charset="0"/>
              </a:rPr>
              <a:t>2. </a:t>
            </a:r>
            <a:r>
              <a:rPr lang="ru-RU" altLang="ru-RU" sz="1600" b="1" i="1" dirty="0">
                <a:latin typeface="+mn-lt"/>
                <a:ea typeface="Cambria" pitchFamily="18" charset="0"/>
                <a:cs typeface="Calibri" pitchFamily="34" charset="0"/>
              </a:rPr>
              <a:t>Научно-образовательный форум</a:t>
            </a:r>
            <a:r>
              <a:rPr lang="ru-RU" altLang="ru-RU" sz="1600" dirty="0">
                <a:latin typeface="+mn-lt"/>
                <a:ea typeface="Cambria" pitchFamily="18" charset="0"/>
                <a:cs typeface="Calibri" pitchFamily="34" charset="0"/>
              </a:rPr>
              <a:t>, приуроченный к празднованию </a:t>
            </a:r>
            <a:r>
              <a:rPr lang="ru-RU" altLang="ru-RU" sz="1600" b="1" dirty="0">
                <a:latin typeface="+mn-lt"/>
                <a:ea typeface="Cambria" pitchFamily="18" charset="0"/>
                <a:cs typeface="Calibri" pitchFamily="34" charset="0"/>
              </a:rPr>
              <a:t>Международного дня родного языка </a:t>
            </a:r>
            <a:r>
              <a:rPr lang="ru-RU" altLang="ru-RU" sz="1600" b="1" i="1" dirty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(</a:t>
            </a:r>
            <a:r>
              <a:rPr lang="ru-RU" altLang="ru-RU" sz="1600" b="1" i="1" dirty="0" smtClean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20 </a:t>
            </a:r>
            <a:r>
              <a:rPr lang="ru-RU" altLang="ru-RU" sz="1600" b="1" i="1" dirty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февраля, студенты-иностранцы).</a:t>
            </a:r>
          </a:p>
          <a:p>
            <a:pPr algn="just">
              <a:spcAft>
                <a:spcPts val="0"/>
              </a:spcAft>
              <a:defRPr/>
            </a:pPr>
            <a:r>
              <a:rPr lang="ru-RU" altLang="ru-RU" sz="1600" b="1" dirty="0">
                <a:latin typeface="+mn-lt"/>
                <a:ea typeface="Cambria" pitchFamily="18" charset="0"/>
                <a:cs typeface="Calibri" pitchFamily="34" charset="0"/>
              </a:rPr>
              <a:t>3. </a:t>
            </a:r>
            <a:r>
              <a:rPr lang="ru-RU" altLang="ru-RU" sz="1600" b="1" i="1" dirty="0">
                <a:latin typeface="+mn-lt"/>
                <a:ea typeface="Cambria" pitchFamily="18" charset="0"/>
                <a:cs typeface="Calibri" pitchFamily="34" charset="0"/>
              </a:rPr>
              <a:t>Концертные программы институтов и УК </a:t>
            </a:r>
            <a:r>
              <a:rPr lang="ru-RU" altLang="ru-RU" sz="1600" dirty="0">
                <a:latin typeface="+mn-lt"/>
                <a:ea typeface="Cambria" pitchFamily="18" charset="0"/>
                <a:cs typeface="Calibri" pitchFamily="34" charset="0"/>
              </a:rPr>
              <a:t>в рамках фестиваля художественного творчества </a:t>
            </a:r>
            <a:r>
              <a:rPr lang="ru-RU" altLang="ru-RU" sz="1600" b="1" i="1" dirty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«Студенческая весна – </a:t>
            </a:r>
            <a:r>
              <a:rPr lang="ru-RU" altLang="ru-RU" sz="1600" b="1" i="1" dirty="0" smtClean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2025» </a:t>
            </a:r>
            <a:r>
              <a:rPr lang="ru-RU" altLang="ru-RU" sz="1600" b="1" i="1" u="sng" dirty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(</a:t>
            </a:r>
            <a:r>
              <a:rPr lang="ru-RU" altLang="ru-RU" sz="1600" b="1" i="1" u="sng" dirty="0" smtClean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11-13 </a:t>
            </a:r>
            <a:r>
              <a:rPr lang="ru-RU" altLang="ru-RU" sz="1600" b="1" i="1" u="sng" dirty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марта</a:t>
            </a:r>
            <a:r>
              <a:rPr lang="ru-RU" altLang="ru-RU" sz="1600" b="1" i="1" u="sng" dirty="0" smtClean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).</a:t>
            </a:r>
          </a:p>
          <a:p>
            <a:pPr algn="just">
              <a:spcAft>
                <a:spcPts val="0"/>
              </a:spcAft>
              <a:defRPr/>
            </a:pPr>
            <a:r>
              <a:rPr lang="ru-RU" altLang="ru-RU" sz="1600" b="1" dirty="0" smtClean="0">
                <a:latin typeface="+mn-lt"/>
                <a:ea typeface="Cambria" pitchFamily="18" charset="0"/>
                <a:cs typeface="Calibri" pitchFamily="34" charset="0"/>
              </a:rPr>
              <a:t>4</a:t>
            </a:r>
            <a:r>
              <a:rPr lang="ru-RU" altLang="ru-RU" sz="1600" b="1" dirty="0">
                <a:latin typeface="+mn-lt"/>
                <a:ea typeface="Cambria" pitchFamily="18" charset="0"/>
                <a:cs typeface="Calibri" pitchFamily="34" charset="0"/>
              </a:rPr>
              <a:t>. </a:t>
            </a:r>
            <a:r>
              <a:rPr lang="ru-RU" altLang="ru-RU" sz="1600" b="1" i="1" dirty="0">
                <a:latin typeface="+mn-lt"/>
                <a:ea typeface="Cambria" pitchFamily="18" charset="0"/>
                <a:cs typeface="Calibri" pitchFamily="34" charset="0"/>
              </a:rPr>
              <a:t>Фестиваль национальной культуры</a:t>
            </a:r>
            <a:r>
              <a:rPr lang="ru-RU" altLang="ru-RU" sz="1600" dirty="0">
                <a:latin typeface="+mn-lt"/>
                <a:ea typeface="Cambria" pitchFamily="18" charset="0"/>
                <a:cs typeface="Calibri" pitchFamily="34" charset="0"/>
              </a:rPr>
              <a:t>, приуроченный к празднованию национального праздника </a:t>
            </a:r>
            <a:r>
              <a:rPr lang="ru-RU" altLang="ru-RU" sz="1600" b="1" dirty="0">
                <a:latin typeface="+mn-lt"/>
                <a:ea typeface="Cambria" pitchFamily="18" charset="0"/>
                <a:cs typeface="Calibri" pitchFamily="34" charset="0"/>
              </a:rPr>
              <a:t>«</a:t>
            </a:r>
            <a:r>
              <a:rPr lang="ru-RU" altLang="ru-RU" sz="1600" b="1" i="1" dirty="0" err="1">
                <a:latin typeface="+mn-lt"/>
                <a:ea typeface="Cambria" pitchFamily="18" charset="0"/>
                <a:cs typeface="Calibri" pitchFamily="34" charset="0"/>
              </a:rPr>
              <a:t>Навруз</a:t>
            </a:r>
            <a:r>
              <a:rPr lang="ru-RU" altLang="ru-RU" sz="1600" b="1" dirty="0">
                <a:latin typeface="+mn-lt"/>
                <a:ea typeface="Cambria" pitchFamily="18" charset="0"/>
                <a:cs typeface="Calibri" pitchFamily="34" charset="0"/>
              </a:rPr>
              <a:t>» </a:t>
            </a:r>
            <a:r>
              <a:rPr lang="ru-RU" altLang="ru-RU" sz="1600" b="1" i="1" dirty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(</a:t>
            </a:r>
            <a:r>
              <a:rPr lang="ru-RU" altLang="ru-RU" sz="1600" b="1" i="1" dirty="0" smtClean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20 марта</a:t>
            </a:r>
            <a:r>
              <a:rPr lang="ru-RU" altLang="ru-RU" sz="1600" b="1" i="1" dirty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, студенты-иностранцы + все желающие).</a:t>
            </a:r>
          </a:p>
          <a:p>
            <a:pPr algn="just">
              <a:spcAft>
                <a:spcPts val="0"/>
              </a:spcAft>
              <a:defRPr/>
            </a:pPr>
            <a:r>
              <a:rPr lang="ru-RU" altLang="ru-RU" sz="1600" b="1" dirty="0">
                <a:latin typeface="+mn-lt"/>
                <a:ea typeface="Cambria" pitchFamily="18" charset="0"/>
                <a:cs typeface="Calibri" pitchFamily="34" charset="0"/>
              </a:rPr>
              <a:t>5. </a:t>
            </a:r>
            <a:r>
              <a:rPr lang="ru-RU" altLang="ru-RU" sz="1600" b="1" i="1" dirty="0">
                <a:solidFill>
                  <a:srgbClr val="C00000"/>
                </a:solidFill>
                <a:latin typeface="+mn-lt"/>
                <a:ea typeface="Cambria" pitchFamily="18" charset="0"/>
                <a:cs typeface="Calibri" pitchFamily="34" charset="0"/>
              </a:rPr>
              <a:t>Гала-концерт фестиваля «Студенческая весна» </a:t>
            </a:r>
            <a:r>
              <a:rPr lang="ru-RU" altLang="ru-RU" sz="1600" b="1" i="1" dirty="0" smtClean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(8 </a:t>
            </a:r>
            <a:r>
              <a:rPr lang="ru-RU" altLang="ru-RU" sz="1600" b="1" i="1" dirty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апреля, </a:t>
            </a:r>
            <a:r>
              <a:rPr lang="ru-RU" altLang="ru-RU" sz="1600" b="1" i="1" dirty="0" smtClean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18.00. Место проведения: </a:t>
            </a:r>
            <a:r>
              <a:rPr lang="ru-RU" altLang="ru-RU" sz="1600" b="1" i="1" dirty="0" smtClean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Театр металлургов)</a:t>
            </a:r>
            <a:r>
              <a:rPr lang="ru-RU" altLang="ru-RU" sz="1600" b="1" i="1" dirty="0" smtClean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.</a:t>
            </a:r>
            <a:endParaRPr lang="ru-RU" altLang="ru-RU" sz="1600" b="1" i="1" dirty="0">
              <a:solidFill>
                <a:srgbClr val="002060"/>
              </a:solidFill>
              <a:latin typeface="+mn-lt"/>
              <a:ea typeface="Cambria" pitchFamily="18" charset="0"/>
              <a:cs typeface="Calibri" pitchFamily="34" charset="0"/>
            </a:endParaRPr>
          </a:p>
          <a:p>
            <a:pPr algn="just">
              <a:spcAft>
                <a:spcPts val="0"/>
              </a:spcAft>
              <a:defRPr/>
            </a:pPr>
            <a:r>
              <a:rPr lang="ru-RU" altLang="ru-RU" sz="1600" b="1" dirty="0">
                <a:latin typeface="+mn-lt"/>
                <a:ea typeface="Cambria" pitchFamily="18" charset="0"/>
                <a:cs typeface="Calibri" pitchFamily="34" charset="0"/>
              </a:rPr>
              <a:t>6. </a:t>
            </a:r>
            <a:r>
              <a:rPr lang="ru-RU" altLang="ru-RU" sz="1600" dirty="0">
                <a:latin typeface="+mn-lt"/>
                <a:ea typeface="Cambria" pitchFamily="18" charset="0"/>
                <a:cs typeface="Calibri" pitchFamily="34" charset="0"/>
              </a:rPr>
              <a:t>Цикл </a:t>
            </a:r>
            <a:r>
              <a:rPr lang="ru-RU" altLang="ru-RU" sz="1600" b="1" i="1" dirty="0">
                <a:latin typeface="+mn-lt"/>
                <a:ea typeface="Cambria" pitchFamily="18" charset="0"/>
                <a:cs typeface="Calibri" pitchFamily="34" charset="0"/>
              </a:rPr>
              <a:t>патриотических мероприятий</a:t>
            </a:r>
            <a:r>
              <a:rPr lang="ru-RU" altLang="ru-RU" sz="1600" dirty="0">
                <a:latin typeface="+mn-lt"/>
                <a:ea typeface="Cambria" pitchFamily="18" charset="0"/>
                <a:cs typeface="Calibri" pitchFamily="34" charset="0"/>
              </a:rPr>
              <a:t>, приуроченных к празднованию </a:t>
            </a:r>
            <a:r>
              <a:rPr lang="ru-RU" altLang="ru-RU" sz="1600" b="1" i="1" dirty="0">
                <a:latin typeface="+mn-lt"/>
                <a:ea typeface="Cambria" pitchFamily="18" charset="0"/>
                <a:cs typeface="Calibri" pitchFamily="34" charset="0"/>
              </a:rPr>
              <a:t>Дня Победы </a:t>
            </a:r>
            <a:r>
              <a:rPr lang="ru-RU" altLang="ru-RU" sz="1600" b="1" i="1" dirty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(4-9 мая).</a:t>
            </a:r>
          </a:p>
          <a:p>
            <a:pPr algn="just">
              <a:spcAft>
                <a:spcPts val="0"/>
              </a:spcAft>
              <a:defRPr/>
            </a:pPr>
            <a:r>
              <a:rPr lang="ru-RU" altLang="ru-RU" sz="1600" b="1" dirty="0">
                <a:latin typeface="+mn-lt"/>
                <a:ea typeface="Cambria" pitchFamily="18" charset="0"/>
                <a:cs typeface="Calibri" pitchFamily="34" charset="0"/>
              </a:rPr>
              <a:t>7. </a:t>
            </a:r>
            <a:r>
              <a:rPr lang="ru-RU" altLang="ru-RU" sz="1600" dirty="0">
                <a:latin typeface="+mn-lt"/>
                <a:ea typeface="Cambria" pitchFamily="18" charset="0"/>
                <a:cs typeface="Calibri" pitchFamily="34" charset="0"/>
              </a:rPr>
              <a:t>Региональный </a:t>
            </a:r>
            <a:r>
              <a:rPr lang="ru-RU" altLang="ru-RU" sz="1600" b="1" i="1" dirty="0">
                <a:latin typeface="+mn-lt"/>
                <a:ea typeface="Cambria" pitchFamily="18" charset="0"/>
                <a:cs typeface="Calibri" pitchFamily="34" charset="0"/>
              </a:rPr>
              <a:t>патриотический фестиваль </a:t>
            </a:r>
            <a:r>
              <a:rPr lang="ru-RU" altLang="ru-RU" sz="1600" b="1" i="1" dirty="0" smtClean="0">
                <a:latin typeface="+mn-lt"/>
                <a:ea typeface="Cambria" pitchFamily="18" charset="0"/>
                <a:cs typeface="Calibri" pitchFamily="34" charset="0"/>
              </a:rPr>
              <a:t>«Мы помним! Мы гордимся!» </a:t>
            </a:r>
            <a:r>
              <a:rPr lang="ru-RU" altLang="ru-RU" sz="1600" b="1" i="1" dirty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(</a:t>
            </a:r>
            <a:r>
              <a:rPr lang="ru-RU" altLang="ru-RU" sz="1600" b="1" i="1" dirty="0" smtClean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27 </a:t>
            </a:r>
            <a:r>
              <a:rPr lang="ru-RU" altLang="ru-RU" sz="1600" b="1" i="1" dirty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мая).</a:t>
            </a:r>
          </a:p>
          <a:p>
            <a:pPr algn="just">
              <a:spcAft>
                <a:spcPts val="0"/>
              </a:spcAft>
              <a:defRPr/>
            </a:pPr>
            <a:r>
              <a:rPr lang="ru-RU" altLang="ru-RU" sz="1600" b="1" dirty="0">
                <a:latin typeface="+mn-lt"/>
                <a:ea typeface="Cambria" pitchFamily="18" charset="0"/>
                <a:cs typeface="Calibri" pitchFamily="34" charset="0"/>
              </a:rPr>
              <a:t>8. </a:t>
            </a:r>
            <a:r>
              <a:rPr lang="ru-RU" altLang="ru-RU" sz="1600" b="1" dirty="0" smtClean="0">
                <a:latin typeface="+mn-lt"/>
                <a:ea typeface="Cambria" pitchFamily="18" charset="0"/>
                <a:cs typeface="Calibri" pitchFamily="34" charset="0"/>
              </a:rPr>
              <a:t> </a:t>
            </a:r>
            <a:r>
              <a:rPr lang="ru-RU" altLang="ru-RU" sz="1600" b="1" i="1" dirty="0" smtClean="0">
                <a:latin typeface="+mn-lt"/>
                <a:ea typeface="Cambria" pitchFamily="18" charset="0"/>
                <a:cs typeface="Calibri" pitchFamily="34" charset="0"/>
              </a:rPr>
              <a:t>Празднование юбилея </a:t>
            </a:r>
            <a:r>
              <a:rPr lang="ru-RU" altLang="ru-RU" sz="1600" b="1" i="1" dirty="0" err="1" smtClean="0">
                <a:latin typeface="+mn-lt"/>
                <a:ea typeface="Cambria" pitchFamily="18" charset="0"/>
                <a:cs typeface="Calibri" pitchFamily="34" charset="0"/>
              </a:rPr>
              <a:t>СибГИУ</a:t>
            </a:r>
            <a:r>
              <a:rPr lang="ru-RU" altLang="ru-RU" sz="1600" b="1" i="1" dirty="0" smtClean="0">
                <a:latin typeface="+mn-lt"/>
                <a:ea typeface="Cambria" pitchFamily="18" charset="0"/>
                <a:cs typeface="Calibri" pitchFamily="34" charset="0"/>
              </a:rPr>
              <a:t>, открытие приемной кампании</a:t>
            </a:r>
            <a:r>
              <a:rPr lang="ru-RU" altLang="ru-RU" sz="1600" dirty="0" smtClean="0">
                <a:latin typeface="+mn-lt"/>
                <a:ea typeface="Cambria" pitchFamily="18" charset="0"/>
                <a:cs typeface="Calibri" pitchFamily="34" charset="0"/>
              </a:rPr>
              <a:t> </a:t>
            </a:r>
            <a:r>
              <a:rPr lang="ru-RU" altLang="ru-RU" sz="1600" b="1" i="1" dirty="0" smtClean="0">
                <a:solidFill>
                  <a:srgbClr val="002060"/>
                </a:solidFill>
                <a:latin typeface="+mn-lt"/>
                <a:ea typeface="Cambria" pitchFamily="18" charset="0"/>
                <a:cs typeface="Calibri" pitchFamily="34" charset="0"/>
              </a:rPr>
              <a:t>(18-23 июня).</a:t>
            </a:r>
            <a:endParaRPr lang="ru-RU" altLang="ru-RU" sz="1600" b="1" i="1" dirty="0">
              <a:solidFill>
                <a:srgbClr val="002060"/>
              </a:solidFill>
              <a:latin typeface="+mn-lt"/>
              <a:ea typeface="Cambria" pitchFamily="18" charset="0"/>
              <a:cs typeface="Calibri" pitchFamily="34" charset="0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5076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B357EF6-0C03-8640-E1BB-93869280F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B0A0FE8F-D698-6A4E-5D83-38120BBCD08C}"/>
              </a:ext>
            </a:extLst>
          </p:cNvPr>
          <p:cNvSpPr/>
          <p:nvPr/>
        </p:nvSpPr>
        <p:spPr>
          <a:xfrm>
            <a:off x="173293" y="51470"/>
            <a:ext cx="82089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Повестка заседания</a:t>
            </a:r>
          </a:p>
        </p:txBody>
      </p:sp>
      <p:sp>
        <p:nvSpPr>
          <p:cNvPr id="18" name="Rectangle 5">
            <a:extLst>
              <a:ext uri="{FF2B5EF4-FFF2-40B4-BE49-F238E27FC236}">
                <a16:creationId xmlns="" xmlns:a16="http://schemas.microsoft.com/office/drawing/2014/main" id="{8F6F1D94-E35B-24BF-F6B2-05665619D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34" y="555526"/>
            <a:ext cx="8611683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0" indent="0" algn="just"/>
            <a:r>
              <a:rPr lang="ru-RU" sz="17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1.  </a:t>
            </a:r>
            <a:r>
              <a:rPr lang="ru-RU" sz="1700" b="1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Профильные инструктажи </a:t>
            </a:r>
            <a:r>
              <a:rPr lang="ru-RU" sz="17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обучающихся </a:t>
            </a:r>
            <a:r>
              <a:rPr lang="ru-RU" sz="17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СибГИУ</a:t>
            </a:r>
            <a:r>
              <a:rPr lang="ru-RU" sz="17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/>
            <a:r>
              <a:rPr lang="ru-RU" sz="17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1700" b="1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Организация профилактических лекций </a:t>
            </a:r>
            <a:r>
              <a:rPr lang="ru-RU" sz="17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и занятий для обучающихся </a:t>
            </a:r>
            <a:r>
              <a:rPr lang="ru-RU" sz="17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СибГИУ</a:t>
            </a:r>
            <a:r>
              <a:rPr lang="ru-RU" sz="1700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ru-RU" sz="17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агитационные кампании студенческих объединений. </a:t>
            </a:r>
          </a:p>
          <a:p>
            <a:pPr algn="just"/>
            <a:r>
              <a:rPr lang="ru-RU" sz="17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1700" b="1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отчетов об итогах текущей и промежуточной аттестации студентов 1 курса</a:t>
            </a:r>
            <a:r>
              <a:rPr lang="ru-RU" sz="17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: проблемы, возможные решения</a:t>
            </a:r>
            <a:r>
              <a:rPr lang="ru-RU" sz="1700" i="1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7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4. </a:t>
            </a:r>
            <a:r>
              <a:rPr lang="ru-RU" sz="1700" b="1" dirty="0" smtClean="0">
                <a:latin typeface="+mn-lt"/>
              </a:rPr>
              <a:t>Утверждение планов работы кураторов и классных руководителей академических групп </a:t>
            </a:r>
            <a:r>
              <a:rPr lang="ru-RU" sz="1700" dirty="0" smtClean="0">
                <a:latin typeface="+mn-lt"/>
              </a:rPr>
              <a:t>на второе полугодие 2024-2025 учебного года.</a:t>
            </a:r>
            <a:endParaRPr lang="ru-RU" sz="1700" dirty="0" smtClean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7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ru-RU" sz="1700" b="1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Перечень </a:t>
            </a:r>
            <a:r>
              <a:rPr lang="ru-RU" sz="1700" b="1" dirty="0" err="1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внеучебных</a:t>
            </a:r>
            <a:r>
              <a:rPr lang="ru-RU" sz="1700" b="1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активностей для обучающихся </a:t>
            </a:r>
            <a:r>
              <a:rPr lang="ru-RU" sz="1700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на второе полугодие текущего учебного года</a:t>
            </a:r>
            <a:r>
              <a:rPr lang="ru-RU" sz="17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700" dirty="0" smtClean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7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1700" b="1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Организация школы актива по творчеству для студентов в преддверии подготовки к фестивалю художественного творчества «Студенческая весна – 2025»</a:t>
            </a:r>
            <a:r>
              <a:rPr lang="ru-RU" sz="1700" b="1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7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1700" b="1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Рекомендации по подготовке портфолио обучающихся – претендентов на ПГАС</a:t>
            </a:r>
            <a:r>
              <a:rPr lang="ru-RU" sz="17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– и подсчету баллов в </a:t>
            </a:r>
            <a:r>
              <a:rPr lang="ru-RU" sz="17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балльно</a:t>
            </a:r>
            <a:r>
              <a:rPr lang="ru-RU" sz="17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-рейтинговой шкале.</a:t>
            </a:r>
            <a:endParaRPr lang="ru-RU" sz="1700" b="1" dirty="0" smtClean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7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1700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Разное.</a:t>
            </a:r>
            <a:endParaRPr lang="ru-RU" sz="17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781E3C3-CF31-30BD-4BB3-D87355EC1519}"/>
              </a:ext>
            </a:extLst>
          </p:cNvPr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07291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4534" y="2584934"/>
            <a:ext cx="6336704" cy="213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6. Организация </a:t>
            </a:r>
            <a:r>
              <a:rPr lang="ru-RU" sz="2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школы актива по творчеству для студентов в преддверии подготовки к фестивалю художественного творчества «Студенческая весна – 2025»</a:t>
            </a:r>
            <a:r>
              <a:rPr lang="ru-RU" sz="22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23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4554704"/>
            <a:ext cx="54726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+mj-lt"/>
              </a:rPr>
              <a:t>Проректор по </a:t>
            </a:r>
            <a:r>
              <a:rPr lang="ru-RU" sz="1600" b="1" dirty="0" err="1">
                <a:solidFill>
                  <a:schemeClr val="bg1"/>
                </a:solidFill>
                <a:latin typeface="+mj-lt"/>
              </a:rPr>
              <a:t>МПиВД</a:t>
            </a:r>
            <a:r>
              <a:rPr lang="ru-RU" sz="1600" b="1" dirty="0">
                <a:solidFill>
                  <a:schemeClr val="bg1"/>
                </a:solidFill>
                <a:latin typeface="+mj-lt"/>
              </a:rPr>
              <a:t> Гордеева Л.В.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28859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293" y="51470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6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.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Организация школы актива по творчеству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в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преддверии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подготовки фестиваля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«Студенческая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весна-2025»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73292" y="771550"/>
            <a:ext cx="8611683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0"/>
              </a:spcAft>
              <a:defRPr/>
            </a:pPr>
            <a:r>
              <a:rPr lang="ru-RU" alt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15-16 февраля 2025 </a:t>
            </a:r>
            <a:r>
              <a:rPr lang="ru-RU" alt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г.</a:t>
            </a:r>
          </a:p>
          <a:p>
            <a:pPr algn="ctr">
              <a:spcAft>
                <a:spcPts val="0"/>
              </a:spcAft>
              <a:defRPr/>
            </a:pPr>
            <a:r>
              <a:rPr lang="ru-RU" alt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Работа студентов-активистов в г. Кемерово</a:t>
            </a:r>
            <a:endParaRPr lang="ru-RU" alt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defRPr/>
            </a:pPr>
            <a:endParaRPr lang="ru-RU" alt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ru-RU" alt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Цель</a:t>
            </a:r>
            <a:r>
              <a:rPr lang="ru-RU" alt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: подготовиться к концертным программам институтов / УК и гала-концерту университета, а далее – к гала-концерту областного фестиваля.</a:t>
            </a:r>
          </a:p>
          <a:p>
            <a:pPr algn="ctr">
              <a:spcAft>
                <a:spcPts val="0"/>
              </a:spcAft>
              <a:defRPr/>
            </a:pPr>
            <a:endParaRPr lang="ru-RU" alt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ru-RU" alt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Основные достижения </a:t>
            </a:r>
            <a:r>
              <a:rPr lang="ru-RU" alt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2023-2024 годов:</a:t>
            </a:r>
            <a:r>
              <a:rPr lang="ru-RU" alt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 </a:t>
            </a:r>
            <a:endParaRPr lang="ru-RU" alt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ru-RU" alt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СибГИУ</a:t>
            </a:r>
            <a:r>
              <a:rPr lang="ru-RU" alt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 </a:t>
            </a:r>
            <a:r>
              <a:rPr lang="ru-RU" alt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дважды </a:t>
            </a:r>
            <a:r>
              <a:rPr lang="ru-RU" alt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был </a:t>
            </a:r>
            <a:r>
              <a:rPr lang="ru-RU" alt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представлен </a:t>
            </a:r>
          </a:p>
          <a:p>
            <a:pPr algn="ctr">
              <a:spcAft>
                <a:spcPts val="0"/>
              </a:spcAft>
              <a:defRPr/>
            </a:pPr>
            <a:r>
              <a:rPr lang="ru-RU" alt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на фестивале «Российская Студенческая весна» </a:t>
            </a:r>
            <a:endParaRPr lang="ru-RU" alt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ru-RU" alt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(Пермь, Самара), </a:t>
            </a:r>
            <a:endParaRPr lang="ru-RU" altLang="ru-RU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ru-RU" alt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а также </a:t>
            </a:r>
            <a:r>
              <a:rPr lang="ru-RU" alt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на Международном </a:t>
            </a:r>
            <a:r>
              <a:rPr lang="ru-RU" alt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музыкальном фестивале «</a:t>
            </a:r>
            <a:r>
              <a:rPr lang="ru-RU" alt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Универвидение</a:t>
            </a:r>
            <a:r>
              <a:rPr lang="ru-RU" alt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»</a:t>
            </a:r>
            <a:r>
              <a:rPr lang="ru-RU" alt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.</a:t>
            </a:r>
            <a:endParaRPr lang="ru-RU" altLang="ru-RU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75969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293" y="51470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6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. 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Организация школы актива по творчеству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в преддверии 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подготовки фестиваля 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«Студенческая 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весна-2025»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73292" y="771550"/>
            <a:ext cx="8611683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0"/>
              </a:spcAft>
              <a:defRPr/>
            </a:pPr>
            <a:endParaRPr lang="ru-RU" alt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ru-RU" alt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Концертные программы институтов / </a:t>
            </a:r>
            <a:r>
              <a:rPr lang="ru-RU" alt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УК:</a:t>
            </a:r>
            <a:r>
              <a:rPr lang="ru-RU" alt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 11-13  </a:t>
            </a:r>
            <a:r>
              <a:rPr lang="ru-RU" alt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марта </a:t>
            </a:r>
            <a:r>
              <a:rPr lang="ru-RU" alt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2025 </a:t>
            </a:r>
            <a:r>
              <a:rPr lang="ru-RU" alt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г.</a:t>
            </a:r>
          </a:p>
          <a:p>
            <a:pPr algn="ctr">
              <a:spcAft>
                <a:spcPts val="0"/>
              </a:spcAft>
              <a:defRPr/>
            </a:pPr>
            <a:endParaRPr lang="ru-RU" altLang="ru-RU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defRPr/>
            </a:pPr>
            <a:r>
              <a:rPr lang="ru-RU" alt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Творческие просмотры номеров:  </a:t>
            </a:r>
            <a:r>
              <a:rPr lang="ru-RU" alt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18-19 марта 2025 г.</a:t>
            </a:r>
          </a:p>
          <a:p>
            <a:pPr algn="ctr">
              <a:defRPr/>
            </a:pPr>
            <a:endParaRPr lang="ru-RU" altLang="ru-RU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defRPr/>
            </a:pPr>
            <a:r>
              <a:rPr lang="ru-RU" alt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Место </a:t>
            </a:r>
            <a:r>
              <a:rPr lang="ru-RU" altLang="ru-RU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проведения: </a:t>
            </a:r>
            <a:r>
              <a:rPr lang="ru-RU" altLang="ru-RU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большой зал </a:t>
            </a:r>
            <a:r>
              <a:rPr lang="ru-RU" alt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администрации</a:t>
            </a:r>
          </a:p>
          <a:p>
            <a:pPr algn="ctr">
              <a:defRPr/>
            </a:pPr>
            <a:endParaRPr lang="ru-RU" altLang="ru-RU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defRPr/>
            </a:pPr>
            <a:r>
              <a:rPr lang="ru-RU" alt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Гала-концерт фестиваля: </a:t>
            </a:r>
            <a:r>
              <a:rPr lang="ru-RU" alt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8 апреля 2025 г., 18.00</a:t>
            </a:r>
          </a:p>
          <a:p>
            <a:pPr algn="ctr">
              <a:defRPr/>
            </a:pPr>
            <a:endParaRPr lang="ru-RU" altLang="ru-RU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defRPr/>
            </a:pPr>
            <a:r>
              <a:rPr lang="ru-RU" alt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Ориентировочное место проведения: </a:t>
            </a:r>
          </a:p>
          <a:p>
            <a:pPr algn="ctr">
              <a:defRPr/>
            </a:pPr>
            <a:r>
              <a:rPr lang="ru-RU" alt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новокузнецкий драматический театр</a:t>
            </a:r>
            <a:endParaRPr lang="ru-RU" altLang="ru-RU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defRPr/>
            </a:pPr>
            <a:endParaRPr lang="ru-RU" altLang="ru-RU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88327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931790"/>
            <a:ext cx="633670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8</a:t>
            </a:r>
            <a:r>
              <a:rPr lang="ru-RU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 </a:t>
            </a:r>
            <a:r>
              <a:rPr lang="ru-RU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РАЗНОЕ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4554704"/>
            <a:ext cx="54726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+mj-lt"/>
              </a:rPr>
              <a:t>Проректор по </a:t>
            </a:r>
            <a:r>
              <a:rPr lang="ru-RU" sz="1600" dirty="0" err="1">
                <a:solidFill>
                  <a:schemeClr val="bg1"/>
                </a:solidFill>
                <a:latin typeface="+mj-lt"/>
              </a:rPr>
              <a:t>МПиВД</a:t>
            </a:r>
            <a:r>
              <a:rPr lang="ru-RU" sz="1600" dirty="0">
                <a:solidFill>
                  <a:schemeClr val="bg1"/>
                </a:solidFill>
                <a:latin typeface="+mj-lt"/>
              </a:rPr>
              <a:t> Гордеева Л.В.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21291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293" y="51470"/>
            <a:ext cx="82089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8. 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Р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азное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73292" y="771550"/>
            <a:ext cx="8611683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0"/>
              </a:spcAft>
              <a:defRPr/>
            </a:pPr>
            <a:endParaRPr lang="ru-RU" alt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ru-RU" alt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Актуализировать сведения по всем социальным категориям обучающихся до 10 февраля 2025 г.</a:t>
            </a:r>
          </a:p>
          <a:p>
            <a:pPr algn="ctr">
              <a:defRPr/>
            </a:pPr>
            <a:endParaRPr lang="ru-RU" b="1" dirty="0" smtClean="0">
              <a:ea typeface="Cambria" pitchFamily="18" charset="0"/>
              <a:cs typeface="Calibri" pitchFamily="34" charset="0"/>
            </a:endParaRPr>
          </a:p>
          <a:p>
            <a:pPr algn="ctr">
              <a:defRPr/>
            </a:pPr>
            <a:r>
              <a:rPr lang="ru-RU" b="1" dirty="0" smtClean="0">
                <a:latin typeface="+mn-lt"/>
                <a:ea typeface="Cambria" pitchFamily="18" charset="0"/>
                <a:cs typeface="Calibri" pitchFamily="34" charset="0"/>
              </a:rPr>
              <a:t>Сведения предоставляем 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ежемесячно</a:t>
            </a:r>
            <a:r>
              <a:rPr lang="ru-RU" b="1" dirty="0">
                <a:latin typeface="+mn-lt"/>
                <a:ea typeface="Cambria" pitchFamily="18" charset="0"/>
                <a:cs typeface="Calibri" pitchFamily="34" charset="0"/>
              </a:rPr>
              <a:t> </a:t>
            </a:r>
            <a:endParaRPr lang="ru-RU" b="1" dirty="0" smtClean="0"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defRPr/>
            </a:pPr>
            <a:r>
              <a:rPr lang="ru-RU" b="1" dirty="0" smtClean="0">
                <a:latin typeface="+mn-lt"/>
                <a:ea typeface="Cambria" pitchFamily="18" charset="0"/>
                <a:cs typeface="Calibri" pitchFamily="34" charset="0"/>
              </a:rPr>
              <a:t>по 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9 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категориям </a:t>
            </a:r>
            <a:r>
              <a:rPr lang="ru-RU" b="1" dirty="0">
                <a:latin typeface="+mn-lt"/>
                <a:ea typeface="Cambria" pitchFamily="18" charset="0"/>
                <a:cs typeface="Calibri" pitchFamily="34" charset="0"/>
              </a:rPr>
              <a:t>обучающихся, </a:t>
            </a:r>
            <a:endParaRPr lang="ru-RU" b="1" dirty="0" smtClean="0"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defRPr/>
            </a:pP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с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указанием движения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контингента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mbria" pitchFamily="18" charset="0"/>
                <a:cs typeface="Calibri" pitchFamily="34" charset="0"/>
              </a:rPr>
              <a:t>: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defRPr/>
            </a:pPr>
            <a:r>
              <a:rPr lang="ru-RU" dirty="0" smtClean="0">
                <a:latin typeface="+mn-lt"/>
                <a:ea typeface="Cambria" pitchFamily="18" charset="0"/>
                <a:cs typeface="Calibri" pitchFamily="34" charset="0"/>
              </a:rPr>
              <a:t>академический </a:t>
            </a:r>
            <a:r>
              <a:rPr lang="ru-RU" dirty="0">
                <a:latin typeface="+mn-lt"/>
                <a:ea typeface="Cambria" pitchFamily="18" charset="0"/>
                <a:cs typeface="Calibri" pitchFamily="34" charset="0"/>
              </a:rPr>
              <a:t>отпуск, отчисление, поступление, </a:t>
            </a:r>
            <a:r>
              <a:rPr lang="ru-RU" dirty="0" smtClean="0">
                <a:latin typeface="+mn-lt"/>
                <a:ea typeface="Cambria" pitchFamily="18" charset="0"/>
                <a:cs typeface="Calibri" pitchFamily="34" charset="0"/>
              </a:rPr>
              <a:t>пополнение списка конкретной категории.</a:t>
            </a:r>
            <a:endParaRPr lang="ru-RU" dirty="0">
              <a:latin typeface="+mn-lt"/>
              <a:ea typeface="Cambria" pitchFamily="18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defRPr/>
            </a:pPr>
            <a:endParaRPr lang="ru-RU" altLang="ru-RU" dirty="0">
              <a:latin typeface="+mn-lt"/>
              <a:ea typeface="Cambria" pitchFamily="18" charset="0"/>
              <a:cs typeface="Calibri" pitchFamily="34" charset="0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532440" y="4893258"/>
            <a:ext cx="611560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858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963F7A1A-62BF-6B31-7AF7-7B1B0F2A1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2CC65848-F3A2-22E8-90DB-9E2A432F2448}"/>
              </a:ext>
            </a:extLst>
          </p:cNvPr>
          <p:cNvSpPr/>
          <p:nvPr/>
        </p:nvSpPr>
        <p:spPr>
          <a:xfrm>
            <a:off x="107504" y="2859782"/>
            <a:ext cx="63367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1. Профильные инструктажи обучающихся </a:t>
            </a:r>
            <a:r>
              <a:rPr lang="ru-RU" sz="25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СибГИУ</a:t>
            </a:r>
            <a:endParaRPr lang="ru-RU" sz="2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A9169487-1102-A8F5-91DD-F94E45E9A130}"/>
              </a:ext>
            </a:extLst>
          </p:cNvPr>
          <p:cNvSpPr/>
          <p:nvPr/>
        </p:nvSpPr>
        <p:spPr>
          <a:xfrm>
            <a:off x="539552" y="4554704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+mj-lt"/>
              </a:rPr>
              <a:t>Проректор по </a:t>
            </a:r>
            <a:r>
              <a:rPr lang="ru-RU" dirty="0" err="1">
                <a:solidFill>
                  <a:schemeClr val="bg1"/>
                </a:solidFill>
                <a:latin typeface="+mj-lt"/>
              </a:rPr>
              <a:t>МПиВД</a:t>
            </a:r>
            <a:r>
              <a:rPr lang="ru-RU" dirty="0">
                <a:solidFill>
                  <a:schemeClr val="bg1"/>
                </a:solidFill>
                <a:latin typeface="+mj-lt"/>
              </a:rPr>
              <a:t> Гордеева Л.В.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1BE70CE9-DE2F-A9B7-3B44-9F55EB64845C}"/>
              </a:ext>
            </a:extLst>
          </p:cNvPr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2321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F3FCBC3-FAA6-95D9-295F-8433B2B75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4A81DCDF-5698-B365-B040-1EDD579D070F}"/>
              </a:ext>
            </a:extLst>
          </p:cNvPr>
          <p:cNvSpPr/>
          <p:nvPr/>
        </p:nvSpPr>
        <p:spPr>
          <a:xfrm>
            <a:off x="173293" y="51470"/>
            <a:ext cx="82089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Профильные инструктажи обучающихся </a:t>
            </a:r>
            <a:r>
              <a:rPr lang="ru-RU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СибГИУ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2DAD686-BB8B-7302-D33D-2861AF9111DA}"/>
              </a:ext>
            </a:extLst>
          </p:cNvPr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F5CA7617-629F-5032-F916-9636154E56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7" y="555526"/>
            <a:ext cx="7698637" cy="4330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556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C11A3C3-B206-0764-42D3-D9EBD563F7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DAC60811-2A70-E2B6-D751-9F42ACFDF02C}"/>
              </a:ext>
            </a:extLst>
          </p:cNvPr>
          <p:cNvSpPr/>
          <p:nvPr/>
        </p:nvSpPr>
        <p:spPr>
          <a:xfrm>
            <a:off x="173293" y="51470"/>
            <a:ext cx="82089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Профильные инструктажи обучающихся </a:t>
            </a:r>
            <a:r>
              <a:rPr lang="ru-RU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СибГИУ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6DDA8028-D120-EE9D-C70A-55FB99F89675}"/>
              </a:ext>
            </a:extLst>
          </p:cNvPr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ACD3891D-98BD-DA33-483B-BB83F67896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539" y="451580"/>
            <a:ext cx="3569568" cy="446196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B85B375E-1158-1D3B-7842-AE0EEDB7B3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51580"/>
            <a:ext cx="3569568" cy="4461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53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B357EF6-0C03-8640-E1BB-93869280F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B0A0FE8F-D698-6A4E-5D83-38120BBCD08C}"/>
              </a:ext>
            </a:extLst>
          </p:cNvPr>
          <p:cNvSpPr/>
          <p:nvPr/>
        </p:nvSpPr>
        <p:spPr>
          <a:xfrm>
            <a:off x="173293" y="51470"/>
            <a:ext cx="82089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Профильные инструктажи обучающихся </a:t>
            </a:r>
            <a:r>
              <a:rPr lang="ru-RU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СибГИУ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781E3C3-CF31-30BD-4BB3-D87355EC1519}"/>
              </a:ext>
            </a:extLst>
          </p:cNvPr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pic>
        <p:nvPicPr>
          <p:cNvPr id="1026" name="Picture 2" descr="C:\Users\gordeeva_lv\Desktop\mkGzJY4sZ5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963" y="483518"/>
            <a:ext cx="7416823" cy="417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4333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B357EF6-0C03-8640-E1BB-93869280F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B0A0FE8F-D698-6A4E-5D83-38120BBCD08C}"/>
              </a:ext>
            </a:extLst>
          </p:cNvPr>
          <p:cNvSpPr/>
          <p:nvPr/>
        </p:nvSpPr>
        <p:spPr>
          <a:xfrm>
            <a:off x="173293" y="51470"/>
            <a:ext cx="82089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Профильные инструктажи обучающихся </a:t>
            </a:r>
            <a:r>
              <a:rPr lang="ru-RU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СибГИУ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18" name="Rectangle 5">
            <a:extLst>
              <a:ext uri="{FF2B5EF4-FFF2-40B4-BE49-F238E27FC236}">
                <a16:creationId xmlns="" xmlns:a16="http://schemas.microsoft.com/office/drawing/2014/main" id="{8F6F1D94-E35B-24BF-F6B2-05665619D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293" y="502690"/>
            <a:ext cx="8611683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1800" dirty="0" smtClean="0">
                <a:latin typeface="+mn-lt"/>
              </a:rPr>
              <a:t>В </a:t>
            </a:r>
            <a:r>
              <a:rPr lang="ru-RU" sz="1800" dirty="0">
                <a:latin typeface="+mn-lt"/>
              </a:rPr>
              <a:t>связи с участившимися попытками </a:t>
            </a:r>
            <a:r>
              <a:rPr lang="ru-RU" sz="1800" dirty="0" smtClean="0">
                <a:latin typeface="+mn-lt"/>
              </a:rPr>
              <a:t>мошенничества </a:t>
            </a:r>
            <a:r>
              <a:rPr lang="ru-RU" sz="1800" dirty="0">
                <a:latin typeface="+mn-lt"/>
              </a:rPr>
              <a:t>настоятельно рекомендуем </a:t>
            </a:r>
            <a:r>
              <a:rPr lang="ru-RU" sz="1800" b="1" dirty="0">
                <a:latin typeface="+mn-lt"/>
              </a:rPr>
              <a:t>студентам</a:t>
            </a:r>
            <a:r>
              <a:rPr lang="ru-RU" sz="1800" dirty="0">
                <a:latin typeface="+mn-lt"/>
              </a:rPr>
              <a:t> </a:t>
            </a:r>
            <a:r>
              <a:rPr lang="ru-RU" sz="1800" b="1" dirty="0">
                <a:latin typeface="+mn-lt"/>
              </a:rPr>
              <a:t>проявлять бдительность при получении сообщений и звонков от лиц, представляющихся сотрудниками ФГБОУ ВО "</a:t>
            </a:r>
            <a:r>
              <a:rPr lang="ru-RU" sz="1800" b="1" dirty="0" err="1">
                <a:latin typeface="+mn-lt"/>
              </a:rPr>
              <a:t>СибГИУ</a:t>
            </a:r>
            <a:r>
              <a:rPr lang="ru-RU" sz="1800" b="1" dirty="0">
                <a:latin typeface="+mn-lt"/>
              </a:rPr>
              <a:t>" через </a:t>
            </a:r>
            <a:r>
              <a:rPr lang="ru-RU" sz="1800" b="1" dirty="0" err="1">
                <a:latin typeface="+mn-lt"/>
              </a:rPr>
              <a:t>мессенджеры</a:t>
            </a:r>
            <a:r>
              <a:rPr lang="ru-RU" sz="1800" b="1" dirty="0">
                <a:latin typeface="+mn-lt"/>
              </a:rPr>
              <a:t>.</a:t>
            </a:r>
          </a:p>
          <a:p>
            <a:r>
              <a:rPr lang="ru-RU" sz="18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Отмечается создание </a:t>
            </a:r>
            <a:r>
              <a:rPr lang="ru-RU" sz="18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фейковых</a:t>
            </a:r>
            <a:r>
              <a:rPr lang="ru-RU" sz="18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учетных записей сотрудников и руководства Университета в социальных сетях</a:t>
            </a:r>
            <a:r>
              <a:rPr lang="ru-RU" sz="1800" dirty="0">
                <a:latin typeface="+mn-lt"/>
              </a:rPr>
              <a:t>, с которых осуществляются рассылки и звонки </a:t>
            </a:r>
            <a:r>
              <a:rPr lang="ru-RU" sz="18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 целью хищения денежных средств.</a:t>
            </a:r>
          </a:p>
          <a:p>
            <a:pPr algn="ctr"/>
            <a:r>
              <a:rPr lang="ru-RU" sz="1800" b="1" dirty="0">
                <a:solidFill>
                  <a:srgbClr val="002060"/>
                </a:solidFill>
                <a:latin typeface="+mn-lt"/>
              </a:rPr>
              <a:t>Напоминаем обязательные для всех сотрудников и студентов </a:t>
            </a:r>
            <a:r>
              <a:rPr lang="ru-RU" sz="1800" b="1" dirty="0" smtClean="0">
                <a:solidFill>
                  <a:srgbClr val="002060"/>
                </a:solidFill>
                <a:latin typeface="+mn-lt"/>
              </a:rPr>
              <a:t>правила </a:t>
            </a:r>
            <a:r>
              <a:rPr lang="ru-RU" sz="1800" b="1" dirty="0">
                <a:solidFill>
                  <a:srgbClr val="002060"/>
                </a:solidFill>
                <a:latin typeface="+mn-lt"/>
              </a:rPr>
              <a:t>поведения.</a:t>
            </a:r>
          </a:p>
          <a:p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1. </a:t>
            </a:r>
            <a:r>
              <a:rPr lang="ru-RU" sz="1800" dirty="0" smtClean="0">
                <a:latin typeface="+mn-lt"/>
              </a:rPr>
              <a:t>При </a:t>
            </a:r>
            <a:r>
              <a:rPr lang="ru-RU" sz="1800" dirty="0">
                <a:latin typeface="+mn-lt"/>
              </a:rPr>
              <a:t>получении сообщения с любой просьбой от сотрудника </a:t>
            </a:r>
            <a:r>
              <a:rPr lang="ru-RU" sz="1800" dirty="0" smtClean="0">
                <a:latin typeface="+mn-lt"/>
              </a:rPr>
              <a:t>университета </a:t>
            </a:r>
            <a:r>
              <a:rPr lang="ru-RU" sz="1800" dirty="0">
                <a:latin typeface="+mn-lt"/>
              </a:rPr>
              <a:t>сразу же </a:t>
            </a:r>
            <a:r>
              <a:rPr lang="ru-RU" sz="1800" b="1" dirty="0">
                <a:latin typeface="+mn-lt"/>
              </a:rPr>
              <a:t>перезвоните данному сотруднику по мобильной связи </a:t>
            </a:r>
            <a:r>
              <a:rPr lang="ru-RU" sz="1800" dirty="0">
                <a:latin typeface="+mn-lt"/>
              </a:rPr>
              <a:t>(не через социальные сети!!!). В случае, если у вас нет номера телефона данного </a:t>
            </a:r>
            <a:r>
              <a:rPr lang="ru-RU" sz="1800" dirty="0" smtClean="0">
                <a:latin typeface="+mn-lt"/>
              </a:rPr>
              <a:t>сотрудника, позвоните </a:t>
            </a:r>
            <a:r>
              <a:rPr lang="ru-RU" sz="1800" dirty="0">
                <a:latin typeface="+mn-lt"/>
              </a:rPr>
              <a:t>другому или свяжитесь с любым сотрудником отдела по </a:t>
            </a:r>
            <a:r>
              <a:rPr lang="ru-RU" sz="1800" dirty="0" err="1">
                <a:latin typeface="+mn-lt"/>
              </a:rPr>
              <a:t>внеучебной</a:t>
            </a:r>
            <a:r>
              <a:rPr lang="ru-RU" sz="1800" dirty="0">
                <a:latin typeface="+mn-lt"/>
              </a:rPr>
              <a:t> и социальной </a:t>
            </a:r>
            <a:r>
              <a:rPr lang="ru-RU" sz="1800" dirty="0" smtClean="0">
                <a:latin typeface="+mn-lt"/>
              </a:rPr>
              <a:t>работе.</a:t>
            </a:r>
            <a:endParaRPr lang="ru-RU" sz="1800" dirty="0">
              <a:latin typeface="+mn-lt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781E3C3-CF31-30BD-4BB3-D87355EC1519}"/>
              </a:ext>
            </a:extLst>
          </p:cNvPr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8215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B357EF6-0C03-8640-E1BB-93869280F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B0A0FE8F-D698-6A4E-5D83-38120BBCD08C}"/>
              </a:ext>
            </a:extLst>
          </p:cNvPr>
          <p:cNvSpPr/>
          <p:nvPr/>
        </p:nvSpPr>
        <p:spPr>
          <a:xfrm>
            <a:off x="173293" y="51470"/>
            <a:ext cx="82089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Профильные инструктажи обучающихся </a:t>
            </a:r>
            <a:r>
              <a:rPr lang="ru-RU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/>
                <a:cs typeface="Calibri" panose="020F0502020204030204" pitchFamily="34" charset="0"/>
              </a:rPr>
              <a:t>СибГИУ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18" name="Rectangle 5">
            <a:extLst>
              <a:ext uri="{FF2B5EF4-FFF2-40B4-BE49-F238E27FC236}">
                <a16:creationId xmlns="" xmlns:a16="http://schemas.microsoft.com/office/drawing/2014/main" id="{8F6F1D94-E35B-24BF-F6B2-05665619D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34" y="555526"/>
            <a:ext cx="8611683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1700" b="1" dirty="0" smtClean="0">
                <a:solidFill>
                  <a:srgbClr val="002060"/>
                </a:solidFill>
                <a:latin typeface="+mn-lt"/>
              </a:rPr>
              <a:t>2. </a:t>
            </a:r>
            <a:r>
              <a:rPr lang="ru-RU" sz="1700" dirty="0">
                <a:latin typeface="+mn-lt"/>
              </a:rPr>
              <a:t>В случае поступления звонков, в достоверности которых Вы не уверены, якобы от руководства вуза, </a:t>
            </a:r>
            <a:r>
              <a:rPr lang="ru-RU" sz="1700" b="1" dirty="0">
                <a:latin typeface="+mn-lt"/>
              </a:rPr>
              <a:t>необходимо рассказать об этом своему непосредственному руководителю, куратору</a:t>
            </a:r>
            <a:r>
              <a:rPr lang="ru-RU" sz="1700" dirty="0">
                <a:latin typeface="+mn-lt"/>
              </a:rPr>
              <a:t> (для студентов) или </a:t>
            </a:r>
            <a:r>
              <a:rPr lang="ru-RU" sz="1700" b="1" dirty="0" smtClean="0">
                <a:latin typeface="+mn-lt"/>
              </a:rPr>
              <a:t>профильному проректору</a:t>
            </a:r>
            <a:r>
              <a:rPr lang="ru-RU" sz="1700" b="1" dirty="0">
                <a:latin typeface="+mn-lt"/>
              </a:rPr>
              <a:t>.</a:t>
            </a:r>
            <a:r>
              <a:rPr lang="ru-RU" sz="1700" dirty="0">
                <a:latin typeface="+mn-lt"/>
              </a:rPr>
              <a:t> </a:t>
            </a:r>
          </a:p>
          <a:p>
            <a:r>
              <a:rPr lang="ru-RU" sz="1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3. </a:t>
            </a:r>
            <a:r>
              <a:rPr lang="ru-RU" sz="1700" b="1" dirty="0">
                <a:latin typeface="+mn-lt"/>
              </a:rPr>
              <a:t>Немедленно прекращайте разговор с подозрительными лицами.</a:t>
            </a:r>
          </a:p>
          <a:p>
            <a:r>
              <a:rPr lang="ru-RU" sz="1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4. </a:t>
            </a:r>
            <a:r>
              <a:rPr lang="ru-RU" sz="1700" b="1" dirty="0" smtClean="0">
                <a:latin typeface="+mn-lt"/>
              </a:rPr>
              <a:t>В </a:t>
            </a:r>
            <a:r>
              <a:rPr lang="ru-RU" sz="1700" b="1" dirty="0">
                <a:latin typeface="+mn-lt"/>
              </a:rPr>
              <a:t>случае, если </a:t>
            </a:r>
            <a:r>
              <a:rPr lang="ru-RU" sz="1700" dirty="0">
                <a:latin typeface="+mn-lt"/>
              </a:rPr>
              <a:t>поступившие сообщения сводятся к тому, что </a:t>
            </a:r>
            <a:r>
              <a:rPr lang="ru-RU" sz="1700" b="1" dirty="0">
                <a:latin typeface="+mn-lt"/>
              </a:rPr>
              <a:t>необходимо перечислить деньги, следует незамедлительно проинформировать руководство </a:t>
            </a:r>
            <a:r>
              <a:rPr lang="ru-RU" sz="1700" b="1" dirty="0" smtClean="0">
                <a:latin typeface="+mn-lt"/>
              </a:rPr>
              <a:t>вуза.</a:t>
            </a:r>
            <a:endParaRPr lang="ru-RU" sz="17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r>
              <a:rPr lang="ru-RU" sz="17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5</a:t>
            </a:r>
            <a:r>
              <a:rPr lang="ru-RU" sz="1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 </a:t>
            </a:r>
            <a:r>
              <a:rPr lang="ru-RU" sz="1700" b="1" dirty="0" smtClean="0">
                <a:latin typeface="+mn-lt"/>
              </a:rPr>
              <a:t>Личные </a:t>
            </a:r>
            <a:r>
              <a:rPr lang="ru-RU" sz="1700" b="1" dirty="0">
                <a:latin typeface="+mn-lt"/>
              </a:rPr>
              <a:t>документы и персональные данные подозрительным лицам отправлять </a:t>
            </a:r>
            <a:r>
              <a:rPr lang="ru-RU" sz="1700" b="1" dirty="0" smtClean="0">
                <a:latin typeface="+mn-lt"/>
              </a:rPr>
              <a:t>нельзя.</a:t>
            </a:r>
          </a:p>
          <a:p>
            <a:r>
              <a:rPr lang="ru-RU" sz="17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6</a:t>
            </a:r>
            <a:r>
              <a:rPr lang="ru-RU" sz="1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 </a:t>
            </a:r>
            <a:r>
              <a:rPr lang="ru-RU" sz="1700" b="1" dirty="0" smtClean="0">
                <a:latin typeface="+mn-lt"/>
              </a:rPr>
              <a:t>Перечислять </a:t>
            </a:r>
            <a:r>
              <a:rPr lang="ru-RU" sz="1700" b="1" dirty="0">
                <a:latin typeface="+mn-lt"/>
              </a:rPr>
              <a:t>денежные средства, переходить по подозрительным ссылкам </a:t>
            </a:r>
            <a:r>
              <a:rPr lang="ru-RU" sz="1700" dirty="0">
                <a:latin typeface="+mn-lt"/>
              </a:rPr>
              <a:t>(«проголосуй за моего знакомого на конкурсе рисунка») также </a:t>
            </a:r>
            <a:r>
              <a:rPr lang="ru-RU" sz="1700" b="1" dirty="0">
                <a:latin typeface="+mn-lt"/>
              </a:rPr>
              <a:t>нельзя</a:t>
            </a:r>
            <a:r>
              <a:rPr lang="ru-RU" sz="1700" dirty="0">
                <a:latin typeface="+mn-lt"/>
              </a:rPr>
              <a:t>.</a:t>
            </a:r>
          </a:p>
          <a:p>
            <a:r>
              <a:rPr lang="ru-RU" sz="1700" b="1" dirty="0">
                <a:solidFill>
                  <a:srgbClr val="002060"/>
                </a:solidFill>
                <a:latin typeface="+mn-lt"/>
              </a:rPr>
              <a:t>7</a:t>
            </a:r>
            <a:r>
              <a:rPr lang="ru-RU" sz="1700" b="1" dirty="0" smtClean="0">
                <a:solidFill>
                  <a:srgbClr val="002060"/>
                </a:solidFill>
                <a:latin typeface="+mn-lt"/>
              </a:rPr>
              <a:t>. </a:t>
            </a:r>
            <a:r>
              <a:rPr lang="ru-RU" sz="1700" dirty="0" smtClean="0">
                <a:latin typeface="+mn-lt"/>
              </a:rPr>
              <a:t>Помните</a:t>
            </a:r>
            <a:r>
              <a:rPr lang="ru-RU" sz="1700" dirty="0">
                <a:latin typeface="+mn-lt"/>
              </a:rPr>
              <a:t>, что мошенники никуда не торопятся и могут «сопровождать» вас долгое время, поэтому не предпринимайте никаких срочных действий, возьмите паузу, чтобы разобраться в ситуации и не стать жертвой!</a:t>
            </a:r>
            <a:endParaRPr lang="ru-RU" sz="17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781E3C3-CF31-30BD-4BB3-D87355EC1519}"/>
              </a:ext>
            </a:extLst>
          </p:cNvPr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0995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67C13B1-6707-498F-ED22-7368B3A36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6A1EE79D-31C9-E311-FA09-B9428E9612AD}"/>
              </a:ext>
            </a:extLst>
          </p:cNvPr>
          <p:cNvSpPr/>
          <p:nvPr/>
        </p:nvSpPr>
        <p:spPr>
          <a:xfrm>
            <a:off x="107504" y="2567830"/>
            <a:ext cx="63367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ru-RU" sz="24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2. Организация профилактических лекций </a:t>
            </a:r>
            <a:r>
              <a:rPr lang="ru-RU" sz="24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и занятий для обучающихся </a:t>
            </a:r>
            <a:r>
              <a:rPr lang="ru-RU" sz="2400" dirty="0" err="1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СибГИУ</a:t>
            </a:r>
            <a:r>
              <a:rPr lang="ru-RU" sz="2400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ru-RU" sz="24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агитационные кампании студенческих объединений.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622CF274-94DE-058D-4A69-8897E596C7B0}"/>
              </a:ext>
            </a:extLst>
          </p:cNvPr>
          <p:cNvSpPr/>
          <p:nvPr/>
        </p:nvSpPr>
        <p:spPr>
          <a:xfrm>
            <a:off x="539552" y="4554704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+mj-lt"/>
              </a:rPr>
              <a:t>Проректор по </a:t>
            </a:r>
            <a:r>
              <a:rPr lang="ru-RU" dirty="0" err="1">
                <a:solidFill>
                  <a:schemeClr val="bg1"/>
                </a:solidFill>
                <a:latin typeface="+mj-lt"/>
              </a:rPr>
              <a:t>МПиВД</a:t>
            </a:r>
            <a:r>
              <a:rPr lang="ru-RU" dirty="0">
                <a:solidFill>
                  <a:schemeClr val="bg1"/>
                </a:solidFill>
                <a:latin typeface="+mj-lt"/>
              </a:rPr>
              <a:t> Гордеева Л.В.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C6198397-24F5-5772-DF0F-F2E27B3BFC3D}"/>
              </a:ext>
            </a:extLst>
          </p:cNvPr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6001994"/>
      </p:ext>
    </p:extLst>
  </p:cSld>
  <p:clrMapOvr>
    <a:masterClrMapping/>
  </p:clrMapOvr>
</p:sld>
</file>

<file path=ppt/theme/theme1.xml><?xml version="1.0" encoding="utf-8"?>
<a:theme xmlns:a="http://schemas.openxmlformats.org/drawingml/2006/main" name="sibsiu_powerpoint_them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2">
      <a:majorFont>
        <a:latin typeface="Montserrat ExtraBold"/>
        <a:ea typeface=""/>
        <a:cs typeface=""/>
      </a:majorFont>
      <a:minorFont>
        <a:latin typeface="Montserrat Medium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ibsiu_powerpoint3.potx" id="{7BE7135A-A2CE-45A9-9025-97AA320F3EC4}" vid="{2EC4D109-93C9-46B2-9753-C9ABEADADF5B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sibsiu_powerpoint_theme</Template>
  <TotalTime>2700</TotalTime>
  <Words>1546</Words>
  <Application>Microsoft Office PowerPoint</Application>
  <PresentationFormat>Экран (16:9)</PresentationFormat>
  <Paragraphs>261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sibsiu_powerpoint_theme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Евгений Корнев</dc:creator>
  <cp:lastModifiedBy>Гордеева Любовь Викторовна</cp:lastModifiedBy>
  <cp:revision>172</cp:revision>
  <cp:lastPrinted>2022-12-19T06:37:33Z</cp:lastPrinted>
  <dcterms:created xsi:type="dcterms:W3CDTF">2022-09-04T14:00:32Z</dcterms:created>
  <dcterms:modified xsi:type="dcterms:W3CDTF">2025-02-10T07:52:06Z</dcterms:modified>
</cp:coreProperties>
</file>